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activeX/activeX4.xml" ContentType="application/vnd.ms-office.activeX+xml"/>
  <Override PartName="/ppt/activeX/activeX5.xml" ContentType="application/vnd.ms-office.activeX+xml"/>
  <Override PartName="/ppt/theme/themeOverride1.xml" ContentType="application/vnd.openxmlformats-officedocument.themeOverrid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48" r:id="rId2"/>
    <p:sldMasterId id="2147483661" r:id="rId3"/>
    <p:sldMasterId id="2147483669" r:id="rId4"/>
  </p:sldMasterIdLst>
  <p:notesMasterIdLst>
    <p:notesMasterId r:id="rId18"/>
  </p:notesMasterIdLst>
  <p:handoutMasterIdLst>
    <p:handoutMasterId r:id="rId19"/>
  </p:handoutMasterIdLst>
  <p:sldIdLst>
    <p:sldId id="258" r:id="rId5"/>
    <p:sldId id="260" r:id="rId6"/>
    <p:sldId id="290" r:id="rId7"/>
    <p:sldId id="291" r:id="rId8"/>
    <p:sldId id="292" r:id="rId9"/>
    <p:sldId id="288" r:id="rId10"/>
    <p:sldId id="283" r:id="rId11"/>
    <p:sldId id="286" r:id="rId12"/>
    <p:sldId id="293" r:id="rId13"/>
    <p:sldId id="295" r:id="rId14"/>
    <p:sldId id="284" r:id="rId15"/>
    <p:sldId id="281" r:id="rId16"/>
    <p:sldId id="289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12">
          <p15:clr>
            <a:srgbClr val="A4A3A4"/>
          </p15:clr>
        </p15:guide>
        <p15:guide id="2" orient="horz" pos="530">
          <p15:clr>
            <a:srgbClr val="A4A3A4"/>
          </p15:clr>
        </p15:guide>
        <p15:guide id="3" orient="horz" pos="3868">
          <p15:clr>
            <a:srgbClr val="A4A3A4"/>
          </p15:clr>
        </p15:guide>
        <p15:guide id="4" pos="360">
          <p15:clr>
            <a:srgbClr val="A4A3A4"/>
          </p15:clr>
        </p15:guide>
        <p15:guide id="5" pos="54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a KOROLEVA" initials="AK" lastIdx="1" clrIdx="0">
    <p:extLst>
      <p:ext uri="{19B8F6BF-5375-455C-9EA6-DF929625EA0E}">
        <p15:presenceInfo xmlns:p15="http://schemas.microsoft.com/office/powerpoint/2012/main" userId="S-1-5-21-168139140-835478840-2976084611-1139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899" autoAdjust="0"/>
    <p:restoredTop sz="70011" autoAdjust="0"/>
  </p:normalViewPr>
  <p:slideViewPr>
    <p:cSldViewPr snapToGrid="0">
      <p:cViewPr varScale="1">
        <p:scale>
          <a:sx n="71" d="100"/>
          <a:sy n="71" d="100"/>
        </p:scale>
        <p:origin x="1546" y="62"/>
      </p:cViewPr>
      <p:guideLst>
        <p:guide orient="horz" pos="1712"/>
        <p:guide orient="horz" pos="530"/>
        <p:guide orient="horz" pos="3868"/>
        <p:guide pos="360"/>
        <p:guide pos="54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9" d="100"/>
          <a:sy n="99" d="100"/>
        </p:scale>
        <p:origin x="-35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activeX1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5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1B95B0-35DA-4320-8EBF-7A5215A7D67C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53968-743C-422B-AFA1-D28B86755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908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A7EF42-A50A-4F77-8CB9-86E330A140DF}" type="datetimeFigureOut">
              <a:rPr lang="en-US" smtClean="0"/>
              <a:t>2015-06-08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83F9E-E1AC-4380-9E3A-FB0F91E75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378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83F9E-E1AC-4380-9E3A-FB0F91E75F1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7066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83F9E-E1AC-4380-9E3A-FB0F91E75F1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8977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52C70-EE11-4295-AB88-B2956FB209C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6054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188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83F9E-E1AC-4380-9E3A-FB0F91E75F1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418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68349-4A52-4683-B834-9251B6D31EB1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0405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68349-4A52-4683-B834-9251B6D31EB1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3001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9334C8-5EDC-498B-ADDA-FDB67C7B9574}" type="slidenum">
              <a:rPr lang="en-GB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088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83F9E-E1AC-4380-9E3A-FB0F91E75F1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718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 bwMode="auto">
          <a:xfrm>
            <a:off x="906470" y="4714887"/>
            <a:ext cx="4984749" cy="44672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06402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 bwMode="auto">
          <a:xfrm>
            <a:off x="906470" y="4714887"/>
            <a:ext cx="4984749" cy="44672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38466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210CA-7627-4C97-B380-618AB349170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499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Presentation titl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3323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087438"/>
            <a:ext cx="8001000" cy="8641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2276852"/>
            <a:ext cx="8001000" cy="386359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3939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6030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0375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/>
          <p:cNvSpPr>
            <a:spLocks noGrp="1"/>
          </p:cNvSpPr>
          <p:nvPr>
            <p:ph type="body" idx="1"/>
          </p:nvPr>
        </p:nvSpPr>
        <p:spPr>
          <a:xfrm>
            <a:off x="571499" y="2274438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3031200"/>
            <a:ext cx="3757655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2274438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3031200"/>
            <a:ext cx="3759131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4641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SO Sans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30580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2600" b="1" i="0">
                <a:solidFill>
                  <a:srgbClr val="18619E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noProof="0" dirty="0" smtClean="0"/>
              <a:t>Cliquez et modifiez le titre</a:t>
            </a:r>
            <a:endParaRPr lang="fr-FR" dirty="0"/>
          </a:p>
        </p:txBody>
      </p:sp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455613" y="1298575"/>
            <a:ext cx="8307387" cy="4568825"/>
          </a:xfrm>
          <a:prstGeom prst="rect">
            <a:avLst/>
          </a:prstGeom>
        </p:spPr>
        <p:txBody>
          <a:bodyPr/>
          <a:lstStyle>
            <a:lvl1pPr marL="0" marR="0" indent="288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2"/>
              <a:buChar char="§"/>
              <a:tabLst/>
              <a:defRPr sz="2200">
                <a:solidFill>
                  <a:srgbClr val="3C3C3C"/>
                </a:solidFill>
                <a:latin typeface="Arial"/>
                <a:cs typeface="Arial"/>
              </a:defRPr>
            </a:lvl1pPr>
            <a:lvl2pPr marL="360000" marR="0" indent="2880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Lucida Grande"/>
              <a:buChar char="–"/>
              <a:tabLst/>
              <a:defRPr sz="2200">
                <a:solidFill>
                  <a:srgbClr val="3C3C3C"/>
                </a:solidFill>
                <a:latin typeface="Arial"/>
                <a:cs typeface="Arial"/>
              </a:defRPr>
            </a:lvl2pPr>
            <a:lvl3pPr marL="648000" marR="0" indent="2880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Lucida Grande"/>
              <a:buChar char="–"/>
              <a:tabLst/>
              <a:defRPr sz="2200">
                <a:solidFill>
                  <a:srgbClr val="3C3C3C"/>
                </a:solidFill>
                <a:latin typeface="Arial"/>
                <a:cs typeface="Arial"/>
              </a:defRPr>
            </a:lvl3pPr>
          </a:lstStyle>
          <a:p>
            <a:pPr lvl="0"/>
            <a:r>
              <a:rPr lang="fr-FR" noProof="0" dirty="0" smtClean="0"/>
              <a:t>Cliquez pour modifier les styles du texte du masque</a:t>
            </a:r>
          </a:p>
          <a:p>
            <a:pPr lvl="1"/>
            <a:r>
              <a:rPr lang="fr-FR" noProof="0" dirty="0" smtClean="0"/>
              <a:t>Deuxième niveau</a:t>
            </a:r>
          </a:p>
          <a:p>
            <a:pPr lvl="2"/>
            <a:r>
              <a:rPr lang="fr-FR" noProof="0" dirty="0" smtClean="0"/>
              <a:t>Troisième niveau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03225" y="6508750"/>
            <a:ext cx="5624513" cy="3317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>
                <a:solidFill>
                  <a:srgbClr val="808080"/>
                </a:solidFill>
              </a:rPr>
              <a:t>SG/15891893 - 2011-05-12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225" y="6157913"/>
            <a:ext cx="78644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808080"/>
                </a:solidFill>
              </a:rPr>
              <a:t>Energy Management – 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23225" y="6357938"/>
            <a:ext cx="363538" cy="1825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473E659-4696-4011-B9AE-203E7EBA265D}" type="slidenum">
              <a:rPr lang="en-GB">
                <a:solidFill>
                  <a:srgbClr val="808080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80808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4918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A15E2E5-7774-4C56-840D-1D130D22E899}" type="datetimeFigureOut">
              <a:rPr lang="en-US" smtClean="0"/>
              <a:pPr/>
              <a:t>2015-06-08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F3ECD8D-EF22-435F-BA74-DBC050609A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322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690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picture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512761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0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49235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75389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98187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23721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856297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0" y="1960563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2717800"/>
            <a:ext cx="3757655" cy="35811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1960563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2717800"/>
            <a:ext cx="3759131" cy="35811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571500" y="841375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6146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2606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1399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499" y="2274438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3031200"/>
            <a:ext cx="3757655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2274438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3031200"/>
            <a:ext cx="3759131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5010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big picture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92184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0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0748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58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19115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1.xml"/><Relationship Id="rId13" Type="http://schemas.openxmlformats.org/officeDocument/2006/relationships/image" Target="../media/image3.wmf"/><Relationship Id="rId3" Type="http://schemas.openxmlformats.org/officeDocument/2006/relationships/slideLayout" Target="../slideLayouts/slideLayout3.xml"/><Relationship Id="rId7" Type="http://schemas.openxmlformats.org/officeDocument/2006/relationships/vmlDrawing" Target="../drawings/vmlDrawing1.v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2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5.xml"/><Relationship Id="rId10" Type="http://schemas.openxmlformats.org/officeDocument/2006/relationships/control" Target="../activeX/activeX3.xml"/><Relationship Id="rId4" Type="http://schemas.openxmlformats.org/officeDocument/2006/relationships/slideLayout" Target="../slideLayouts/slideLayout4.xml"/><Relationship Id="rId9" Type="http://schemas.openxmlformats.org/officeDocument/2006/relationships/control" Target="../activeX/activeX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control" Target="../activeX/activeX4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wmf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10.xml"/><Relationship Id="rId15" Type="http://schemas.openxmlformats.org/officeDocument/2006/relationships/image" Target="../media/image6.wmf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control" Target="../activeX/activeX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17800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ISO PowerPoint Template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26363325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914400" rtl="0" eaLnBrk="1" latinLnBrk="0" hangingPunct="1">
        <a:spcBef>
          <a:spcPct val="0"/>
        </a:spcBef>
        <a:buNone/>
        <a:defRPr sz="36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17800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322" name="Image1" r:id="rId8" imgW="9144000" imgH="114480"/>
        </mc:Choice>
        <mc:Fallback>
          <p:control name="Image1" r:id="rId8" imgW="9144000" imgH="114480">
            <p:pic>
              <p:nvPicPr>
                <p:cNvPr id="3" name="Image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1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4000" cy="1174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323" name="Image2" r:id="rId9" imgW="563760" imgH="769680"/>
        </mc:Choice>
        <mc:Fallback>
          <p:control name="Image2" r:id="rId9" imgW="563760" imgH="769680">
            <p:pic>
              <p:nvPicPr>
                <p:cNvPr id="4" name="Image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2"/>
                <a:srcRect/>
                <a:stretch>
                  <a:fillRect/>
                </a:stretch>
              </p:blipFill>
              <p:spPr bwMode="auto">
                <a:xfrm>
                  <a:off x="571500" y="77788"/>
                  <a:ext cx="566738" cy="7683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324" name="Image3" r:id="rId10" imgW="502920" imgH="457200"/>
        </mc:Choice>
        <mc:Fallback>
          <p:control name="Image3" r:id="rId10" imgW="502920" imgH="457200">
            <p:pic>
              <p:nvPicPr>
                <p:cNvPr id="5" name="Image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609600" y="336550"/>
                  <a:ext cx="503238" cy="457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443503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4" r:id="rId2"/>
    <p:sldLayoutId id="2147483678" r:id="rId3"/>
    <p:sldLayoutId id="2147483682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2276852"/>
            <a:ext cx="7994650" cy="3863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grpSp>
        <p:nvGrpSpPr>
          <p:cNvPr id="205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2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3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3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4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4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</p:spTree>
    <p:controls>
      <mc:AlternateContent xmlns:mc="http://schemas.openxmlformats.org/markup-compatibility/2006">
        <mc:Choice xmlns:v="urn:schemas-microsoft-com:vml" Requires="v">
          <p:control spid="2248" name="Image2" r:id="rId13" imgW="403920" imgH="548640"/>
        </mc:Choice>
        <mc:Fallback>
          <p:control name="Image2" r:id="rId13" imgW="403920" imgH="548640">
            <p:pic>
              <p:nvPicPr>
                <p:cNvPr id="20" name="Image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5"/>
                <a:srcRect/>
                <a:stretch>
                  <a:fillRect/>
                </a:stretch>
              </p:blipFill>
              <p:spPr bwMode="auto">
                <a:xfrm>
                  <a:off x="571500" y="0"/>
                  <a:ext cx="406400" cy="5508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249" name="Image3" r:id="rId14" imgW="358200" imgH="327600"/>
        </mc:Choice>
        <mc:Fallback>
          <p:control name="Image3" r:id="rId14" imgW="358200" imgH="327600">
            <p:pic>
              <p:nvPicPr>
                <p:cNvPr id="21" name="Image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98488" y="185738"/>
                  <a:ext cx="361950" cy="32702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14780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5" r:id="rId2"/>
    <p:sldLayoutId id="2147483663" r:id="rId3"/>
    <p:sldLayoutId id="2147483664" r:id="rId4"/>
    <p:sldLayoutId id="2147483667" r:id="rId5"/>
    <p:sldLayoutId id="2147483680" r:id="rId6"/>
    <p:sldLayoutId id="2147483681" r:id="rId7"/>
    <p:sldLayoutId id="2147483683" r:id="rId8"/>
    <p:sldLayoutId id="2147483687" r:id="rId9"/>
    <p:sldLayoutId id="2147483688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2276852"/>
            <a:ext cx="7994650" cy="3863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grpSp>
        <p:nvGrpSpPr>
          <p:cNvPr id="205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</p:spTree>
    <p:extLst>
      <p:ext uri="{BB962C8B-B14F-4D97-AF65-F5344CB8AC3E}">
        <p14:creationId xmlns:p14="http://schemas.microsoft.com/office/powerpoint/2010/main" val="3101421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6" r:id="rId3"/>
    <p:sldLayoutId id="2147483673" r:id="rId4"/>
    <p:sldLayoutId id="2147483684" r:id="rId5"/>
    <p:sldLayoutId id="2147483685" r:id="rId6"/>
    <p:sldLayoutId id="2147483686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charlet@iso.org" TargetMode="External"/><Relationship Id="rId7" Type="http://schemas.openxmlformats.org/officeDocument/2006/relationships/hyperlink" Target="http://www.linkedin.com/company/iso-international-organization-for-standardization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twitter.com/isostandards" TargetMode="External"/><Relationship Id="rId5" Type="http://schemas.openxmlformats.org/officeDocument/2006/relationships/hyperlink" Target="http://www.facebook.com/isostandards" TargetMode="External"/><Relationship Id="rId4" Type="http://schemas.openxmlformats.org/officeDocument/2006/relationships/hyperlink" Target="http://www.iso.org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71500" y="2614017"/>
            <a:ext cx="8001000" cy="864111"/>
          </a:xfrm>
        </p:spPr>
        <p:txBody>
          <a:bodyPr>
            <a:noAutofit/>
          </a:bodyPr>
          <a:lstStyle/>
          <a:p>
            <a:r>
              <a:rPr lang="en-US" sz="4000" dirty="0" smtClean="0"/>
              <a:t>Updated – ISO 2014 </a:t>
            </a:r>
            <a:r>
              <a:rPr lang="en-US" sz="4000" dirty="0" err="1" smtClean="0"/>
              <a:t>activites</a:t>
            </a:r>
            <a:endParaRPr lang="fr-FR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571500" y="5345724"/>
            <a:ext cx="8001000" cy="844062"/>
          </a:xfrm>
        </p:spPr>
        <p:txBody>
          <a:bodyPr/>
          <a:lstStyle/>
          <a:p>
            <a:pPr algn="l"/>
            <a:r>
              <a:rPr lang="en-US" sz="2000" dirty="0" smtClean="0"/>
              <a:t>Anna </a:t>
            </a:r>
            <a:r>
              <a:rPr lang="en-US" sz="2000" dirty="0" err="1" smtClean="0"/>
              <a:t>Koroleva</a:t>
            </a:r>
            <a:r>
              <a:rPr lang="en-US" sz="2000" dirty="0" smtClean="0"/>
              <a:t>, ISO/CASCO</a:t>
            </a:r>
            <a:endParaRPr lang="fr-FR" sz="2000" dirty="0" smtClean="0"/>
          </a:p>
          <a:p>
            <a:pPr algn="l"/>
            <a:r>
              <a:rPr lang="en-US" sz="2000" dirty="0" err="1" smtClean="0"/>
              <a:t>EASC</a:t>
            </a:r>
            <a:r>
              <a:rPr lang="en-US" sz="2000" dirty="0" smtClean="0"/>
              <a:t> meeting</a:t>
            </a:r>
            <a:r>
              <a:rPr lang="fr-FR" sz="2000" dirty="0" smtClean="0"/>
              <a:t>, Minsk, </a:t>
            </a:r>
            <a:r>
              <a:rPr lang="ru-RU" sz="2000" dirty="0" smtClean="0"/>
              <a:t>7</a:t>
            </a:r>
            <a:r>
              <a:rPr lang="en-US" sz="2000" dirty="0" smtClean="0"/>
              <a:t>-18</a:t>
            </a:r>
            <a:r>
              <a:rPr lang="ru-RU" sz="2000" dirty="0" smtClean="0"/>
              <a:t> </a:t>
            </a:r>
            <a:r>
              <a:rPr lang="en-US" sz="2000" dirty="0"/>
              <a:t>J</a:t>
            </a:r>
            <a:r>
              <a:rPr lang="en-US" sz="2000" dirty="0" smtClean="0"/>
              <a:t>une</a:t>
            </a:r>
            <a:r>
              <a:rPr lang="ru-RU" sz="2000" dirty="0" smtClean="0"/>
              <a:t> </a:t>
            </a:r>
            <a:r>
              <a:rPr lang="ru-RU" sz="2000" dirty="0"/>
              <a:t>2015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27063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5610074"/>
              </p:ext>
            </p:extLst>
          </p:nvPr>
        </p:nvGraphicFramePr>
        <p:xfrm>
          <a:off x="753625" y="1000846"/>
          <a:ext cx="7887956" cy="5249228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971989"/>
                <a:gridCol w="1971989"/>
                <a:gridCol w="1971989"/>
                <a:gridCol w="1971989"/>
              </a:tblGrid>
              <a:tr h="305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DATE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MORNING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AFTER NOON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EVENING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2861" marR="62861" marT="0" marB="0"/>
                </a:tc>
              </a:tr>
              <a:tr h="12358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90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Tuesday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Sept. </a:t>
                      </a: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15th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50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effectLst/>
                          <a:latin typeface="Calibri" panose="020F0502020204030204" pitchFamily="34" charset="0"/>
                        </a:rPr>
                        <a:t>TMB</a:t>
                      </a: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(for </a:t>
                      </a:r>
                      <a:r>
                        <a:rPr lang="en-US" sz="1200" kern="12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TMB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members)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200" kern="12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effectLst/>
                          <a:latin typeface="Calibri" panose="020F0502020204030204" pitchFamily="34" charset="0"/>
                        </a:rPr>
                        <a:t>DEVCO</a:t>
                      </a: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(for </a:t>
                      </a:r>
                      <a:r>
                        <a:rPr lang="en-US" sz="1200" kern="12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DEVCO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members) </a:t>
                      </a: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endParaRPr lang="en-US" sz="1200" kern="12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50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>
                          <a:effectLst/>
                          <a:latin typeface="Calibri" panose="020F0502020204030204" pitchFamily="34" charset="0"/>
                        </a:rPr>
                        <a:t>TMB</a:t>
                      </a: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</a:rPr>
                        <a:t>(for </a:t>
                      </a:r>
                      <a:r>
                        <a:rPr lang="en-US" sz="1200" dirty="0" err="1" smtClean="0">
                          <a:effectLst/>
                          <a:latin typeface="Calibri" panose="020F0502020204030204" pitchFamily="34" charset="0"/>
                        </a:rPr>
                        <a:t>TMB</a:t>
                      </a: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</a:rPr>
                        <a:t> members) </a:t>
                      </a:r>
                      <a:endParaRPr lang="en-US" sz="40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>
                          <a:effectLst/>
                          <a:latin typeface="Calibri" panose="020F0502020204030204" pitchFamily="34" charset="0"/>
                        </a:rPr>
                        <a:t>DEVCO</a:t>
                      </a: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</a:rPr>
                        <a:t>(for </a:t>
                      </a:r>
                      <a:r>
                        <a:rPr lang="en-US" sz="1200" dirty="0" err="1" smtClean="0">
                          <a:effectLst/>
                          <a:latin typeface="Calibri" panose="020F0502020204030204" pitchFamily="34" charset="0"/>
                        </a:rPr>
                        <a:t>DEVCO</a:t>
                      </a:r>
                      <a:r>
                        <a:rPr lang="en-US" sz="1200" baseline="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</a:rPr>
                        <a:t>members) </a:t>
                      </a:r>
                      <a:endParaRPr lang="en-US" sz="400" dirty="0" smtClean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05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WELCOME</a:t>
                      </a:r>
                      <a:r>
                        <a:rPr lang="en-US" sz="1600" baseline="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RECEPTION</a:t>
                      </a:r>
                      <a:endParaRPr lang="en-US" sz="1600" b="1" dirty="0" smtClean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61" marR="62861" marT="0" marB="0" anchor="ctr"/>
                </a:tc>
              </a:tr>
              <a:tr h="12358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5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Wednesday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Sept. </a:t>
                      </a: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r>
                        <a:rPr lang="en-US" sz="1600" baseline="30000" dirty="0" smtClean="0">
                          <a:effectLst/>
                          <a:latin typeface="Calibri" panose="020F0502020204030204" pitchFamily="34" charset="0"/>
                        </a:rPr>
                        <a:t>th</a:t>
                      </a: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CH" sz="50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GA</a:t>
                      </a:r>
                      <a:endParaRPr lang="fr-CH" sz="1600" baseline="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600" baseline="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  <a:latin typeface="Calibri" panose="020F0502020204030204" pitchFamily="34" charset="0"/>
                        </a:rPr>
                        <a:t>BREAK-OUTS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600" b="1" kern="1200" dirty="0" smtClean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CH" sz="500" kern="120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600" kern="1200" dirty="0" smtClean="0">
                          <a:effectLst/>
                          <a:latin typeface="Calibri" panose="020F0502020204030204" pitchFamily="34" charset="0"/>
                        </a:rPr>
                        <a:t>GENERAL</a:t>
                      </a:r>
                      <a:r>
                        <a:rPr lang="fr-CH" sz="1600" kern="1200" baseline="0" dirty="0" smtClean="0">
                          <a:effectLst/>
                          <a:latin typeface="Calibri" panose="020F0502020204030204" pitchFamily="34" charset="0"/>
                        </a:rPr>
                        <a:t>  ASSEMBLY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fr-CH" sz="1600" kern="1200" baseline="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CH" sz="1600" kern="1200" baseline="0" dirty="0" err="1" smtClean="0">
                          <a:effectLst/>
                          <a:latin typeface="Calibri" panose="020F0502020204030204" pitchFamily="34" charset="0"/>
                        </a:rPr>
                        <a:t>DEVCO</a:t>
                      </a:r>
                      <a:r>
                        <a:rPr lang="fr-CH" sz="1600" kern="1200" baseline="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CH" sz="1600" kern="1200" baseline="0" dirty="0" err="1" smtClean="0">
                          <a:effectLst/>
                          <a:latin typeface="Calibri" panose="020F0502020204030204" pitchFamily="34" charset="0"/>
                        </a:rPr>
                        <a:t>CAG</a:t>
                      </a:r>
                      <a:r>
                        <a:rPr lang="fr-CH" sz="1600" kern="1200" baseline="0" dirty="0" smtClean="0"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fr-CH" sz="1600" kern="1200" baseline="0" dirty="0" err="1" smtClean="0">
                          <a:effectLst/>
                          <a:latin typeface="Calibri" panose="020F0502020204030204" pitchFamily="34" charset="0"/>
                        </a:rPr>
                        <a:t>after</a:t>
                      </a:r>
                      <a:r>
                        <a:rPr lang="fr-CH" sz="1600" kern="1200" baseline="0" dirty="0" smtClean="0">
                          <a:effectLst/>
                          <a:latin typeface="Calibri" panose="020F0502020204030204" pitchFamily="34" charset="0"/>
                        </a:rPr>
                        <a:t> GA) 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(for </a:t>
                      </a:r>
                      <a:r>
                        <a:rPr lang="en-US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DEVCO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members) </a:t>
                      </a: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2861" marR="62861" marT="0" marB="0" anchor="ctr"/>
                </a:tc>
              </a:tr>
              <a:tr h="12358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Thursday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Sept. </a:t>
                      </a: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17</a:t>
                      </a:r>
                      <a:r>
                        <a:rPr lang="en-US" sz="1600" baseline="30000" dirty="0" smtClean="0">
                          <a:effectLst/>
                          <a:latin typeface="Calibri" panose="020F0502020204030204" pitchFamily="34" charset="0"/>
                        </a:rPr>
                        <a:t>th</a:t>
                      </a: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70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80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600" kern="1200" dirty="0" smtClean="0">
                          <a:effectLst/>
                          <a:latin typeface="Calibri" panose="020F0502020204030204" pitchFamily="34" charset="0"/>
                        </a:rPr>
                        <a:t>GENERAL</a:t>
                      </a:r>
                      <a:r>
                        <a:rPr lang="fr-CH" sz="1600" kern="1200" baseline="0" dirty="0" smtClean="0">
                          <a:effectLst/>
                          <a:latin typeface="Calibri" panose="020F0502020204030204" pitchFamily="34" charset="0"/>
                        </a:rPr>
                        <a:t> ASSEMBLY</a:t>
                      </a:r>
                      <a:endParaRPr lang="en-US" sz="1600" kern="120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60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kern="1200" dirty="0" smtClean="0">
                          <a:effectLst/>
                          <a:latin typeface="Calibri" panose="020F0502020204030204" pitchFamily="34" charset="0"/>
                        </a:rPr>
                        <a:t>CSC/FIN (lunch time)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(for </a:t>
                      </a:r>
                      <a:r>
                        <a:rPr lang="fr-CH" sz="12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CSC/FIN 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members)</a:t>
                      </a: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70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80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GENERAL ASSEMBLY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fr-CH" sz="1600" b="1" dirty="0" smtClean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70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80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GALA DINNER</a:t>
                      </a:r>
                      <a:endParaRPr lang="en-US" sz="1600" b="1" dirty="0" smtClean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61" marR="62861" marT="0" marB="0" anchor="ctr"/>
                </a:tc>
              </a:tr>
              <a:tr h="12358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Friday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Sept. </a:t>
                      </a: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18</a:t>
                      </a:r>
                      <a:r>
                        <a:rPr lang="en-US" sz="1600" baseline="30000" dirty="0" smtClean="0">
                          <a:effectLst/>
                          <a:latin typeface="Calibri" panose="020F0502020204030204" pitchFamily="34" charset="0"/>
                        </a:rPr>
                        <a:t>th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40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OPEN SESSION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400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OPEN SESSION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2861" marR="62861" marT="0" marB="0" anchor="ctr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94373" cy="92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38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4355" y="0"/>
            <a:ext cx="7790553" cy="719138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chemeClr val="tx1"/>
                </a:solidFill>
              </a:rPr>
              <a:t>Conclusions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022" y="1017838"/>
            <a:ext cx="8538582" cy="5490538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+mj-lt"/>
                <a:ea typeface="MS PGothic" pitchFamily="34" charset="-128"/>
              </a:rPr>
              <a:t>Standardization is the greatest thing most people have never heard of. It is of strategic importance to countries, businesses, societies and individuals. </a:t>
            </a:r>
            <a:endParaRPr lang="en-US" sz="2400" dirty="0" smtClean="0">
              <a:solidFill>
                <a:schemeClr val="tx1"/>
              </a:solidFill>
              <a:latin typeface="+mj-lt"/>
              <a:ea typeface="MS PGothic" pitchFamily="34" charset="-128"/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2400" dirty="0" smtClean="0">
              <a:solidFill>
                <a:schemeClr val="tx1"/>
              </a:solidFill>
              <a:latin typeface="+mj-lt"/>
              <a:ea typeface="MS PGothic" pitchFamily="34" charset="-128"/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+mj-lt"/>
                <a:ea typeface="MS PGothic" pitchFamily="34" charset="-128"/>
              </a:rPr>
              <a:t>Standards can help address raising global issues.</a:t>
            </a:r>
          </a:p>
          <a:p>
            <a:pPr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2400" dirty="0" smtClean="0">
              <a:solidFill>
                <a:schemeClr val="tx1"/>
              </a:solidFill>
              <a:latin typeface="+mj-lt"/>
              <a:ea typeface="MS PGothic" pitchFamily="34" charset="-128"/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+mj-lt"/>
                <a:ea typeface="MS PGothic" pitchFamily="34" charset="-128"/>
              </a:rPr>
              <a:t>Standards </a:t>
            </a:r>
            <a:r>
              <a:rPr lang="en-US" sz="2400" dirty="0">
                <a:solidFill>
                  <a:schemeClr val="tx1"/>
                </a:solidFill>
                <a:latin typeface="+mj-lt"/>
                <a:ea typeface="MS PGothic" pitchFamily="34" charset="-128"/>
              </a:rPr>
              <a:t>need to be developed in ways that are simpler, faster and 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ea typeface="MS PGothic" pitchFamily="34" charset="-128"/>
              </a:rPr>
              <a:t>better.</a:t>
            </a:r>
          </a:p>
          <a:p>
            <a:pPr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2400" dirty="0" smtClean="0">
              <a:solidFill>
                <a:schemeClr val="tx1"/>
              </a:solidFill>
              <a:latin typeface="+mj-lt"/>
              <a:ea typeface="MS PGothic" pitchFamily="34" charset="-128"/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+mj-lt"/>
                <a:ea typeface="MS PGothic" pitchFamily="34" charset="-128"/>
              </a:rPr>
              <a:t>A standard is useless if it sits on the shelf and no one uses it, or if they don’t know that it exists. We need to actively encourage good </a:t>
            </a:r>
            <a:r>
              <a:rPr lang="en-US" sz="2400" dirty="0">
                <a:solidFill>
                  <a:schemeClr val="tx1"/>
                </a:solidFill>
                <a:latin typeface="+mj-lt"/>
                <a:ea typeface="MS PGothic" pitchFamily="34" charset="-128"/>
              </a:rPr>
              <a:t>implementation of ISO 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ea typeface="MS PGothic" pitchFamily="34" charset="-128"/>
              </a:rPr>
              <a:t>standards. </a:t>
            </a:r>
          </a:p>
        </p:txBody>
      </p:sp>
    </p:spTree>
    <p:extLst>
      <p:ext uri="{BB962C8B-B14F-4D97-AF65-F5344CB8AC3E}">
        <p14:creationId xmlns:p14="http://schemas.microsoft.com/office/powerpoint/2010/main" val="418346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your attention 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sz="2000" dirty="0" smtClean="0"/>
          </a:p>
          <a:p>
            <a:endParaRPr lang="en-US" sz="2000" dirty="0"/>
          </a:p>
          <a:p>
            <a:r>
              <a:rPr lang="en-US" sz="2400" dirty="0" err="1" smtClean="0">
                <a:hlinkClick r:id="rId3"/>
              </a:rPr>
              <a:t>koroleva@iso.org</a:t>
            </a:r>
            <a:r>
              <a:rPr lang="en-US" sz="2400" dirty="0" smtClean="0"/>
              <a:t> </a:t>
            </a:r>
            <a:endParaRPr lang="en-US" sz="2400" dirty="0"/>
          </a:p>
          <a:p>
            <a:endParaRPr lang="en-US" dirty="0" smtClean="0">
              <a:hlinkClick r:id="rId4"/>
            </a:endParaRPr>
          </a:p>
          <a:p>
            <a:r>
              <a:rPr lang="en-US" dirty="0" smtClean="0"/>
              <a:t>For more information on ISO : </a:t>
            </a:r>
            <a:r>
              <a:rPr lang="en-US" dirty="0" smtClean="0">
                <a:hlinkClick r:id="rId4"/>
              </a:rPr>
              <a:t>www.iso.org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Follow-us on social media!</a:t>
            </a:r>
            <a:endParaRPr lang="en-US" dirty="0"/>
          </a:p>
          <a:p>
            <a:pPr lvl="1"/>
            <a:r>
              <a:rPr lang="en-US" dirty="0" smtClean="0">
                <a:hlinkClick r:id="rId5"/>
              </a:rPr>
              <a:t>www.facebook.com/isostandards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>
                <a:hlinkClick r:id="rId6"/>
              </a:rPr>
              <a:t>twitter.com/</a:t>
            </a:r>
            <a:r>
              <a:rPr lang="en-US" dirty="0" err="1" smtClean="0">
                <a:hlinkClick r:id="rId6"/>
              </a:rPr>
              <a:t>isostandards</a:t>
            </a:r>
            <a:endParaRPr lang="en-US" dirty="0" smtClean="0"/>
          </a:p>
          <a:p>
            <a:pPr lvl="1"/>
            <a:r>
              <a:rPr lang="en-US" dirty="0" smtClean="0">
                <a:hlinkClick r:id="rId7"/>
              </a:rPr>
              <a:t>www.linkedin.com/company/iso-international-organization-for-standardization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75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>
          <a:xfrm>
            <a:off x="0" y="0"/>
            <a:ext cx="9144000" cy="6857999"/>
          </a:xfrm>
        </p:spPr>
      </p:pic>
      <p:pic>
        <p:nvPicPr>
          <p:cNvPr id="4" name="Image 5" descr="ISO_Visual_Identity_transparent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60717" y="4802997"/>
            <a:ext cx="8039819" cy="1796212"/>
          </a:xfrm>
          <a:solidFill>
            <a:schemeClr val="bg1">
              <a:alpha val="65000"/>
            </a:schemeClr>
          </a:solidFill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en-US" sz="4800" b="1" dirty="0"/>
              <a:t>Great things </a:t>
            </a:r>
            <a:r>
              <a:rPr lang="en-US" sz="4800" b="1" dirty="0" smtClean="0"/>
              <a:t>happen</a:t>
            </a:r>
            <a:br>
              <a:rPr lang="en-US" sz="4800" b="1" dirty="0" smtClean="0"/>
            </a:br>
            <a:r>
              <a:rPr lang="en-US" sz="4800" b="1" dirty="0" smtClean="0"/>
              <a:t>when </a:t>
            </a:r>
            <a:r>
              <a:rPr lang="en-US" sz="4800" b="1" dirty="0"/>
              <a:t>the world agrees</a:t>
            </a:r>
            <a:endParaRPr lang="fr-CH" sz="4800" b="1" dirty="0"/>
          </a:p>
        </p:txBody>
      </p:sp>
    </p:spTree>
    <p:extLst>
      <p:ext uri="{BB962C8B-B14F-4D97-AF65-F5344CB8AC3E}">
        <p14:creationId xmlns:p14="http://schemas.microsoft.com/office/powerpoint/2010/main" val="363054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886471"/>
            <a:ext cx="8001000" cy="864111"/>
          </a:xfrm>
        </p:spPr>
        <p:txBody>
          <a:bodyPr>
            <a:normAutofit/>
          </a:bodyPr>
          <a:lstStyle/>
          <a:p>
            <a:pPr algn="l"/>
            <a:r>
              <a:rPr lang="en-GB" dirty="0" smtClean="0">
                <a:latin typeface="Helvetica"/>
              </a:rPr>
              <a:t>Agenda</a:t>
            </a:r>
            <a:endParaRPr lang="en-GB" dirty="0">
              <a:latin typeface="Helvetic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017" y="2177050"/>
            <a:ext cx="8001000" cy="4275852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b="1" dirty="0" smtClean="0">
                <a:sym typeface="Wingdings" panose="05000000000000000000" pitchFamily="2" charset="2"/>
              </a:rPr>
              <a:t>ISO in figures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b="1" dirty="0" smtClean="0">
                <a:sym typeface="Wingdings" panose="05000000000000000000" pitchFamily="2" charset="2"/>
              </a:rPr>
              <a:t>ISO Strategy 2016-2020</a:t>
            </a:r>
            <a:endParaRPr lang="en-US" b="1" dirty="0">
              <a:sym typeface="Wingdings" panose="05000000000000000000" pitchFamily="2" charset="2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b="1" dirty="0"/>
              <a:t>Global challenges and </a:t>
            </a:r>
            <a:r>
              <a:rPr lang="en-US" b="1" dirty="0" smtClean="0"/>
              <a:t>ISO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b="1" dirty="0" smtClean="0"/>
              <a:t>ISO General Assembly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b="1" dirty="0" smtClean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51796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riangle isocèle 34"/>
          <p:cNvSpPr/>
          <p:nvPr/>
        </p:nvSpPr>
        <p:spPr>
          <a:xfrm>
            <a:off x="1794228" y="1837522"/>
            <a:ext cx="5512782" cy="428457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  <a:latin typeface="MetaPro-Book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185949" y="99309"/>
            <a:ext cx="8191306" cy="12858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900" b="1" dirty="0" smtClean="0">
                <a:ea typeface="Arial"/>
                <a:cs typeface="Arial"/>
              </a:rPr>
              <a:t>ISO – A global system</a:t>
            </a:r>
          </a:p>
          <a:p>
            <a:pPr algn="l"/>
            <a:r>
              <a:rPr lang="en-GB" sz="3600" b="1" dirty="0" smtClean="0">
                <a:ea typeface="Arial"/>
                <a:cs typeface="Arial"/>
              </a:rPr>
              <a:t> </a:t>
            </a:r>
          </a:p>
          <a:p>
            <a:pPr algn="l"/>
            <a:r>
              <a:rPr lang="en-GB" sz="2000" b="1" dirty="0" smtClean="0">
                <a:ea typeface="Arial"/>
                <a:cs typeface="Arial"/>
              </a:rPr>
              <a:t>(figures for 2014)</a:t>
            </a:r>
            <a:endParaRPr lang="en-GB" sz="2000" b="1" dirty="0">
              <a:cs typeface="Arial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317778" y="1621330"/>
            <a:ext cx="2462821" cy="75393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163 national members</a:t>
            </a:r>
          </a:p>
          <a:p>
            <a:pPr algn="ctr"/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98% of world GNI</a:t>
            </a:r>
          </a:p>
          <a:p>
            <a:pPr algn="ctr"/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97% of world population</a:t>
            </a:r>
            <a:endParaRPr lang="fr-FR" sz="16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35172" y="4556097"/>
            <a:ext cx="2304697" cy="213094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3511 technical bodies</a:t>
            </a:r>
          </a:p>
          <a:p>
            <a:pPr algn="ctr"/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4696 documents </a:t>
            </a:r>
            <a:r>
              <a:rPr lang="fr-FR" sz="1600" dirty="0" err="1" smtClean="0">
                <a:solidFill>
                  <a:prstClr val="white"/>
                </a:solidFill>
                <a:latin typeface="Arial"/>
                <a:cs typeface="Arial"/>
              </a:rPr>
              <a:t>under</a:t>
            </a:r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prstClr val="white"/>
                </a:solidFill>
                <a:latin typeface="Arial"/>
                <a:cs typeface="Arial"/>
              </a:rPr>
              <a:t>development</a:t>
            </a:r>
            <a:endParaRPr lang="fr-FR" sz="1600" dirty="0" smtClean="0">
              <a:solidFill>
                <a:prstClr val="white"/>
              </a:solidFill>
              <a:latin typeface="Arial"/>
              <a:cs typeface="Arial"/>
            </a:endParaRPr>
          </a:p>
          <a:p>
            <a:pPr algn="ctr"/>
            <a:r>
              <a:rPr lang="en-GB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1995 </a:t>
            </a:r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technical </a:t>
            </a:r>
            <a:r>
              <a:rPr lang="en-GB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meetings held in 46</a:t>
            </a:r>
            <a:endParaRPr lang="fr-FR" sz="16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696889" y="4919067"/>
            <a:ext cx="1819343" cy="156189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Central Secretariat in Geneva</a:t>
            </a:r>
          </a:p>
          <a:p>
            <a:pPr algn="ctr"/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138 FTE staff from 19 countries</a:t>
            </a:r>
            <a:endParaRPr lang="fr-FR" sz="16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3840162" y="3732794"/>
            <a:ext cx="1441440" cy="144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prstClr val="white"/>
                </a:solidFill>
                <a:latin typeface="Arial"/>
                <a:cs typeface="Arial"/>
              </a:rPr>
              <a:t>Vision and strategy </a:t>
            </a:r>
            <a:endParaRPr lang="fr-FR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39" name="Ellipse 38"/>
          <p:cNvSpPr/>
          <p:nvPr/>
        </p:nvSpPr>
        <p:spPr>
          <a:xfrm>
            <a:off x="3128637" y="2999487"/>
            <a:ext cx="2837092" cy="2969514"/>
          </a:xfrm>
          <a:prstGeom prst="ellipse">
            <a:avLst/>
          </a:prstGeom>
          <a:noFill/>
          <a:ln w="50800">
            <a:solidFill>
              <a:schemeClr val="tx1"/>
            </a:solidFill>
            <a:prstDash val="lg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  <a:latin typeface="MetaPro-Book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984645" y="5694272"/>
            <a:ext cx="1206892" cy="58548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Learning and growth</a:t>
            </a:r>
          </a:p>
        </p:txBody>
      </p:sp>
      <p:sp>
        <p:nvSpPr>
          <p:cNvPr id="41" name="Rectangle 40"/>
          <p:cNvSpPr/>
          <p:nvPr/>
        </p:nvSpPr>
        <p:spPr>
          <a:xfrm>
            <a:off x="2124202" y="4162290"/>
            <a:ext cx="1206892" cy="58548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Financial</a:t>
            </a:r>
          </a:p>
        </p:txBody>
      </p:sp>
      <p:sp>
        <p:nvSpPr>
          <p:cNvPr id="42" name="Rectangle 41"/>
          <p:cNvSpPr/>
          <p:nvPr/>
        </p:nvSpPr>
        <p:spPr>
          <a:xfrm>
            <a:off x="5762585" y="4153283"/>
            <a:ext cx="1206892" cy="58548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Internal process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948246" y="2644091"/>
            <a:ext cx="1206892" cy="58548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Learning and growth</a:t>
            </a:r>
          </a:p>
        </p:txBody>
      </p:sp>
      <p:cxnSp>
        <p:nvCxnSpPr>
          <p:cNvPr id="50" name="Connecteur droit avec flèche 49"/>
          <p:cNvCxnSpPr/>
          <p:nvPr/>
        </p:nvCxnSpPr>
        <p:spPr>
          <a:xfrm flipV="1">
            <a:off x="5281602" y="4464037"/>
            <a:ext cx="480983" cy="3627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avec flèche 51"/>
          <p:cNvCxnSpPr/>
          <p:nvPr/>
        </p:nvCxnSpPr>
        <p:spPr>
          <a:xfrm flipV="1">
            <a:off x="3353804" y="4456057"/>
            <a:ext cx="480983" cy="3627"/>
          </a:xfrm>
          <a:prstGeom prst="straightConnector1">
            <a:avLst/>
          </a:prstGeom>
          <a:ln w="41275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/>
          <p:nvPr/>
        </p:nvCxnSpPr>
        <p:spPr>
          <a:xfrm rot="16200000" flipV="1">
            <a:off x="4352831" y="5419871"/>
            <a:ext cx="480983" cy="3627"/>
          </a:xfrm>
          <a:prstGeom prst="straightConnector1">
            <a:avLst/>
          </a:prstGeom>
          <a:ln w="41275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avec flèche 53"/>
          <p:cNvCxnSpPr/>
          <p:nvPr/>
        </p:nvCxnSpPr>
        <p:spPr>
          <a:xfrm rot="5400000" flipV="1">
            <a:off x="4331190" y="3490489"/>
            <a:ext cx="480983" cy="3627"/>
          </a:xfrm>
          <a:prstGeom prst="straightConnector1">
            <a:avLst/>
          </a:prstGeom>
          <a:ln w="41275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635630" y="2245557"/>
            <a:ext cx="2462821" cy="753930"/>
          </a:xfrm>
          <a:prstGeom prst="rect">
            <a:avLst/>
          </a:prstGeom>
          <a:solidFill>
            <a:srgbClr val="FF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Collection of</a:t>
            </a:r>
          </a:p>
          <a:p>
            <a:pPr algn="ctr"/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20’493</a:t>
            </a:r>
          </a:p>
          <a:p>
            <a:pPr algn="ctr"/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ISO Standards</a:t>
            </a:r>
            <a:endParaRPr lang="fr-FR" sz="16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064458" y="2707786"/>
            <a:ext cx="2462821" cy="753930"/>
          </a:xfrm>
          <a:prstGeom prst="rect">
            <a:avLst/>
          </a:prstGeom>
          <a:solidFill>
            <a:srgbClr val="FF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700</a:t>
            </a:r>
          </a:p>
          <a:p>
            <a:pPr algn="ctr"/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organizations</a:t>
            </a:r>
            <a:endParaRPr lang="fr-FR" sz="1600" dirty="0">
              <a:solidFill>
                <a:prstClr val="white"/>
              </a:solidFill>
              <a:latin typeface="Arial"/>
              <a:cs typeface="Arial"/>
            </a:endParaRPr>
          </a:p>
          <a:p>
            <a:pPr algn="ctr"/>
            <a:r>
              <a:rPr lang="fr-FR" sz="1600" dirty="0">
                <a:solidFill>
                  <a:prstClr val="white"/>
                </a:solidFill>
                <a:latin typeface="Arial"/>
                <a:cs typeface="Arial"/>
              </a:rPr>
              <a:t>i</a:t>
            </a:r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n liaison</a:t>
            </a:r>
            <a:endParaRPr lang="fr-FR" sz="160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29663" y="3118867"/>
            <a:ext cx="2462821" cy="753930"/>
          </a:xfrm>
          <a:prstGeom prst="rect">
            <a:avLst/>
          </a:prstGeom>
          <a:solidFill>
            <a:srgbClr val="FF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1468 standards</a:t>
            </a:r>
          </a:p>
          <a:p>
            <a:pPr algn="ctr"/>
            <a:r>
              <a:rPr lang="fr-FR" sz="1600" dirty="0">
                <a:solidFill>
                  <a:prstClr val="white"/>
                </a:solidFill>
                <a:latin typeface="Arial"/>
                <a:cs typeface="Arial"/>
              </a:rPr>
              <a:t>p</a:t>
            </a:r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roduced</a:t>
            </a:r>
          </a:p>
          <a:p>
            <a:pPr algn="ctr"/>
            <a:r>
              <a:rPr lang="fr-FR" sz="1600" dirty="0">
                <a:solidFill>
                  <a:prstClr val="white"/>
                </a:solidFill>
                <a:latin typeface="Arial"/>
                <a:cs typeface="Arial"/>
              </a:rPr>
              <a:t>i</a:t>
            </a:r>
            <a:r>
              <a:rPr lang="fr-FR" sz="1600" dirty="0" smtClean="0">
                <a:solidFill>
                  <a:prstClr val="white"/>
                </a:solidFill>
                <a:latin typeface="Arial"/>
                <a:cs typeface="Arial"/>
              </a:rPr>
              <a:t>n 2014</a:t>
            </a:r>
            <a:endParaRPr lang="fr-FR" sz="1600" dirty="0">
              <a:solidFill>
                <a:prstClr val="white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286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9143" y="90435"/>
            <a:ext cx="6065767" cy="719137"/>
          </a:xfrm>
        </p:spPr>
        <p:txBody>
          <a:bodyPr>
            <a:normAutofit/>
          </a:bodyPr>
          <a:lstStyle/>
          <a:p>
            <a:pPr algn="l"/>
            <a:r>
              <a:rPr lang="fr-CA" dirty="0" err="1" smtClean="0"/>
              <a:t>EASC</a:t>
            </a:r>
            <a:r>
              <a:rPr lang="fr-CA" dirty="0" smtClean="0"/>
              <a:t> &amp; ISO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76192" y="1436237"/>
            <a:ext cx="8078021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−"/>
            </a:pPr>
            <a:r>
              <a:rPr lang="en-US" sz="2200" b="1" dirty="0"/>
              <a:t>All 12 members of the EASC are members of ISO</a:t>
            </a:r>
            <a:endParaRPr lang="en-US" sz="2200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/>
              <a:t>7 Members bodies, i.e. </a:t>
            </a:r>
            <a:r>
              <a:rPr lang="en-US" sz="2000" dirty="0" smtClean="0"/>
              <a:t>5,9 </a:t>
            </a:r>
            <a:r>
              <a:rPr lang="en-US" sz="2000" dirty="0"/>
              <a:t>% of the total MB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/>
              <a:t>5 Correspondent members, i.e. </a:t>
            </a:r>
            <a:r>
              <a:rPr lang="en-US" sz="2000" dirty="0" smtClean="0"/>
              <a:t>12,8 % </a:t>
            </a:r>
            <a:r>
              <a:rPr lang="en-US" sz="2000" dirty="0"/>
              <a:t>of the total </a:t>
            </a:r>
            <a:r>
              <a:rPr lang="en-US" sz="2000" dirty="0" smtClean="0"/>
              <a:t>MC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/>
              <a:t>7,4 % of the total of membership of </a:t>
            </a:r>
            <a:r>
              <a:rPr lang="en-US" sz="2000" dirty="0" smtClean="0"/>
              <a:t>ISO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/>
              <a:t>1,2 % of the total membership of TC/SC/PC secretariats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/>
              <a:t>5 % of the total P-memberships in TC/SC/PC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sz="2200" dirty="0"/>
          </a:p>
          <a:p>
            <a:pPr marL="342900" indent="-342900">
              <a:buFont typeface="Arial" pitchFamily="34" charset="0"/>
              <a:buChar char="−"/>
            </a:pPr>
            <a:r>
              <a:rPr lang="en-US" sz="2200" b="1" dirty="0"/>
              <a:t>Involvement of EASC members in ISO governance</a:t>
            </a:r>
            <a:endParaRPr lang="en-US" sz="2200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2 </a:t>
            </a:r>
            <a:r>
              <a:rPr lang="en-US" sz="2000" dirty="0"/>
              <a:t>i</a:t>
            </a:r>
            <a:r>
              <a:rPr lang="en-US" sz="2000" dirty="0" smtClean="0"/>
              <a:t>n </a:t>
            </a:r>
            <a:r>
              <a:rPr lang="en-US" sz="2000" dirty="0"/>
              <a:t>Council </a:t>
            </a:r>
            <a:r>
              <a:rPr lang="en-US" sz="2000" dirty="0" smtClean="0"/>
              <a:t>(GOST R – Russian Federation, SARM - Armenia)</a:t>
            </a:r>
            <a:endParaRPr lang="en-US" sz="2000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8 </a:t>
            </a:r>
            <a:r>
              <a:rPr lang="en-US" sz="2000" dirty="0"/>
              <a:t>in </a:t>
            </a:r>
            <a:r>
              <a:rPr lang="en-US" sz="2000" dirty="0" smtClean="0"/>
              <a:t>CASCO, 6 </a:t>
            </a:r>
            <a:r>
              <a:rPr lang="en-US" sz="2000" dirty="0"/>
              <a:t>in COPOLCO </a:t>
            </a:r>
            <a:r>
              <a:rPr lang="en-US" sz="2000" dirty="0" smtClean="0"/>
              <a:t>and 11 </a:t>
            </a:r>
            <a:r>
              <a:rPr lang="en-US" sz="2000" dirty="0"/>
              <a:t>in </a:t>
            </a:r>
            <a:r>
              <a:rPr lang="en-US" sz="2000" dirty="0" smtClean="0"/>
              <a:t>DEVCO</a:t>
            </a:r>
          </a:p>
          <a:p>
            <a:pPr lvl="1"/>
            <a:endParaRPr lang="en-US" sz="2200" dirty="0" smtClean="0"/>
          </a:p>
          <a:p>
            <a:pPr marL="342900" indent="-342900">
              <a:buFont typeface="Arial" pitchFamily="34" charset="0"/>
              <a:buChar char="−"/>
            </a:pPr>
            <a:r>
              <a:rPr lang="en-US" sz="2200" b="1" dirty="0" smtClean="0"/>
              <a:t>3 </a:t>
            </a:r>
            <a:r>
              <a:rPr lang="en-US" sz="2200" b="1" dirty="0"/>
              <a:t>former Presidents – </a:t>
            </a:r>
            <a:r>
              <a:rPr lang="en-US" sz="2200" b="1" dirty="0" smtClean="0"/>
              <a:t>2011-12, 1977-79 and 1962-64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04925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178" y="10048"/>
            <a:ext cx="8173822" cy="834013"/>
          </a:xfrm>
        </p:spPr>
        <p:txBody>
          <a:bodyPr>
            <a:noAutofit/>
          </a:bodyPr>
          <a:lstStyle/>
          <a:p>
            <a:pPr algn="l"/>
            <a:r>
              <a:rPr lang="fr-CA" sz="3200" dirty="0" smtClean="0"/>
              <a:t>ISO sponsorship &amp; training programmes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676192" y="1436237"/>
            <a:ext cx="807802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−"/>
            </a:pPr>
            <a:endParaRPr lang="en-US" sz="2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22921"/>
              </p:ext>
            </p:extLst>
          </p:nvPr>
        </p:nvGraphicFramePr>
        <p:xfrm>
          <a:off x="371789" y="954593"/>
          <a:ext cx="8259745" cy="559693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{69CF1AB2-1976-4502-BF36-3FF5EA218861}</a:tableStyleId>
              </a:tblPr>
              <a:tblGrid>
                <a:gridCol w="5592534"/>
                <a:gridCol w="2667211"/>
              </a:tblGrid>
              <a:tr h="298285">
                <a:tc>
                  <a:txBody>
                    <a:bodyPr/>
                    <a:lstStyle/>
                    <a:p>
                      <a:pPr marL="64770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spc="5" dirty="0">
                          <a:effectLst/>
                        </a:rPr>
                        <a:t>Workshops / T</a:t>
                      </a:r>
                      <a:r>
                        <a:rPr lang="en-US" sz="1200" dirty="0">
                          <a:effectLst/>
                        </a:rPr>
                        <a:t>ra</a:t>
                      </a:r>
                      <a:r>
                        <a:rPr lang="en-US" sz="1200" spc="-10" dirty="0">
                          <a:effectLst/>
                        </a:rPr>
                        <a:t>i</a:t>
                      </a:r>
                      <a:r>
                        <a:rPr lang="en-US" sz="1200" dirty="0">
                          <a:effectLst/>
                        </a:rPr>
                        <a:t>n</a:t>
                      </a:r>
                      <a:r>
                        <a:rPr lang="en-US" sz="1200" spc="-10" dirty="0">
                          <a:effectLst/>
                        </a:rPr>
                        <a:t>i</a:t>
                      </a:r>
                      <a:r>
                        <a:rPr lang="en-US" sz="1200" spc="-15" dirty="0">
                          <a:effectLst/>
                        </a:rPr>
                        <a:t>n</a:t>
                      </a:r>
                      <a:r>
                        <a:rPr lang="en-US" sz="1200" dirty="0">
                          <a:effectLst/>
                        </a:rPr>
                        <a:t>g</a:t>
                      </a:r>
                      <a:r>
                        <a:rPr lang="en-US" sz="1200" spc="10" dirty="0">
                          <a:effectLst/>
                        </a:rPr>
                        <a:t> </a:t>
                      </a:r>
                      <a:r>
                        <a:rPr lang="en-US" sz="1200" spc="-15" dirty="0">
                          <a:effectLst/>
                        </a:rPr>
                        <a:t>a</a:t>
                      </a:r>
                      <a:r>
                        <a:rPr lang="en-US" sz="1200" dirty="0">
                          <a:effectLst/>
                        </a:rPr>
                        <a:t>tte</a:t>
                      </a:r>
                      <a:r>
                        <a:rPr lang="en-US" sz="1200" spc="-5" dirty="0">
                          <a:effectLst/>
                        </a:rPr>
                        <a:t>n</a:t>
                      </a:r>
                      <a:r>
                        <a:rPr lang="en-US" sz="1200" dirty="0">
                          <a:effectLst/>
                        </a:rPr>
                        <a:t>d</a:t>
                      </a:r>
                      <a:r>
                        <a:rPr lang="en-US" sz="1200" spc="-5" dirty="0">
                          <a:effectLst/>
                        </a:rPr>
                        <a:t>e</a:t>
                      </a:r>
                      <a:r>
                        <a:rPr lang="en-US" sz="1200" dirty="0">
                          <a:effectLst/>
                        </a:rPr>
                        <a:t>d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4770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200" spc="5">
                          <a:effectLst/>
                        </a:rPr>
                        <a:t>EASC countries</a:t>
                      </a:r>
                      <a:endParaRPr lang="en-GB" sz="12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722239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540385" algn="l"/>
                          <a:tab pos="810260" algn="l"/>
                          <a:tab pos="2700655" algn="l"/>
                          <a:tab pos="457200" algn="l"/>
                        </a:tabLst>
                      </a:pPr>
                      <a:r>
                        <a:rPr lang="en-GB" sz="1200" b="0" dirty="0">
                          <a:effectLst/>
                        </a:rPr>
                        <a:t>Regional workshop on Economic benefits of standards: how to assess and quantify the impact of standards using the ISO methodology, Singapore, 31 March- 04 April</a:t>
                      </a:r>
                      <a:br>
                        <a:rPr lang="en-GB" sz="1200" b="0" dirty="0">
                          <a:effectLst/>
                        </a:rPr>
                      </a:br>
                      <a:r>
                        <a:rPr lang="en-GB" sz="1200" b="1" dirty="0">
                          <a:effectLst/>
                        </a:rPr>
                        <a:t>Total participants: 2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4770"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Kazakhstan </a:t>
                      </a:r>
                      <a:r>
                        <a:rPr lang="en-US" sz="1200" b="0" dirty="0" smtClean="0">
                          <a:effectLst/>
                        </a:rPr>
                        <a:t>(2</a:t>
                      </a:r>
                      <a:r>
                        <a:rPr lang="en-US" sz="1200" b="0" dirty="0">
                          <a:effectLst/>
                        </a:rPr>
                        <a:t>)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90824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540385" algn="l"/>
                          <a:tab pos="810260" algn="l"/>
                          <a:tab pos="2700655" algn="l"/>
                          <a:tab pos="457200" algn="l"/>
                        </a:tabLst>
                      </a:pPr>
                      <a:r>
                        <a:rPr lang="en-GB" sz="1200" b="0" dirty="0">
                          <a:effectLst/>
                        </a:rPr>
                        <a:t>Participating in ISO/TC meetings: sponsorship programme for </a:t>
                      </a:r>
                      <a:r>
                        <a:rPr lang="en-GB" sz="1200" b="0" dirty="0" err="1">
                          <a:effectLst/>
                        </a:rPr>
                        <a:t>NSBs</a:t>
                      </a:r>
                      <a:r>
                        <a:rPr lang="en-GB" sz="1200" b="0" dirty="0">
                          <a:effectLst/>
                        </a:rPr>
                        <a:t> in developing countries: Sponsorships to ISO/CASCO </a:t>
                      </a:r>
                      <a:r>
                        <a:rPr lang="en-GB" sz="1200" b="0" dirty="0" err="1">
                          <a:effectLst/>
                        </a:rPr>
                        <a:t>WG</a:t>
                      </a:r>
                      <a:r>
                        <a:rPr lang="en-GB" sz="1200" b="0" dirty="0">
                          <a:effectLst/>
                        </a:rPr>
                        <a:t> 42 (17011) first meeting, Geneva, Switzerland, 11-13 November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540385" algn="l"/>
                          <a:tab pos="810260" algn="l"/>
                          <a:tab pos="2700655" algn="l"/>
                          <a:tab pos="457200" algn="l"/>
                        </a:tabLst>
                      </a:pPr>
                      <a:r>
                        <a:rPr lang="en-GB" sz="1200" b="1" dirty="0">
                          <a:effectLst/>
                        </a:rPr>
                        <a:t>Total participant: 1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6040"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Uzbekistan (1)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560926">
                <a:tc>
                  <a:txBody>
                    <a:bodyPr/>
                    <a:lstStyle/>
                    <a:p>
                      <a:pPr marL="66040"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</a:rPr>
                        <a:t>ISO Secretaries week: understanding ISO procedures and using ISO IT tools for technical work, 16</a:t>
                      </a:r>
                      <a:r>
                        <a:rPr lang="en-GB" sz="1200" b="0" baseline="30000" dirty="0">
                          <a:effectLst/>
                        </a:rPr>
                        <a:t>th</a:t>
                      </a:r>
                      <a:r>
                        <a:rPr lang="en-GB" sz="1200" b="0" dirty="0">
                          <a:effectLst/>
                        </a:rPr>
                        <a:t> ISO Secretaries week, Geneva, Switzerland, 10-14 February </a:t>
                      </a:r>
                    </a:p>
                    <a:p>
                      <a:pPr marL="66040"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Total participant: 1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6040"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Russian Federation (1)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781218">
                <a:tc>
                  <a:txBody>
                    <a:bodyPr/>
                    <a:lstStyle/>
                    <a:p>
                      <a:pPr marL="66040"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Regional Forum on strategic topics in standardization management for CEOs of </a:t>
                      </a:r>
                      <a:r>
                        <a:rPr lang="en-US" sz="1200" b="0" dirty="0" err="1">
                          <a:effectLst/>
                        </a:rPr>
                        <a:t>NSB</a:t>
                      </a:r>
                      <a:r>
                        <a:rPr lang="en-US" sz="1200" b="0" dirty="0">
                          <a:effectLst/>
                        </a:rPr>
                        <a:t> in Central and Eastern Europe and Central Asia, Astana, Kazakhstan, 5-7 August 2014</a:t>
                      </a:r>
                      <a:endParaRPr lang="en-GB" sz="1200" b="0" dirty="0">
                        <a:effectLst/>
                      </a:endParaRPr>
                    </a:p>
                    <a:p>
                      <a:pPr marL="66040"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Total participants: 12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6040"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Armenia, Azerbaijan, </a:t>
                      </a:r>
                      <a:br>
                        <a:rPr lang="en-US" sz="1200" b="0" dirty="0">
                          <a:effectLst/>
                        </a:rPr>
                      </a:br>
                      <a:r>
                        <a:rPr lang="en-US" sz="1200" b="0" dirty="0">
                          <a:effectLst/>
                        </a:rPr>
                        <a:t>Belarus (2), Georgia,</a:t>
                      </a:r>
                      <a:br>
                        <a:rPr lang="en-US" sz="1200" b="0" dirty="0">
                          <a:effectLst/>
                        </a:rPr>
                      </a:br>
                      <a:r>
                        <a:rPr lang="en-US" sz="1200" b="0" dirty="0">
                          <a:effectLst/>
                        </a:rPr>
                        <a:t>Tajikistan (2), Uzbekistan (2)</a:t>
                      </a:r>
                      <a:br>
                        <a:rPr lang="en-US" sz="1200" b="0" dirty="0">
                          <a:effectLst/>
                        </a:rPr>
                      </a:br>
                      <a:r>
                        <a:rPr lang="en-US" sz="1200" b="0" dirty="0">
                          <a:effectLst/>
                        </a:rPr>
                        <a:t>Local Participants: Kazakhstan 3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90824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540385" algn="l"/>
                          <a:tab pos="810260" algn="l"/>
                          <a:tab pos="2700655" algn="l"/>
                          <a:tab pos="457200" algn="l"/>
                        </a:tabLst>
                      </a:pPr>
                      <a:r>
                        <a:rPr lang="en-GB" sz="1200" b="0" dirty="0">
                          <a:effectLst/>
                        </a:rPr>
                        <a:t>Good practices on Education about Standards: Awareness for </a:t>
                      </a:r>
                      <a:r>
                        <a:rPr lang="en-GB" sz="1200" b="0" dirty="0" err="1">
                          <a:effectLst/>
                        </a:rPr>
                        <a:t>NSB</a:t>
                      </a:r>
                      <a:r>
                        <a:rPr lang="en-GB" sz="1200" b="0" dirty="0">
                          <a:effectLst/>
                        </a:rPr>
                        <a:t> and Academia: Regional workshop on </a:t>
                      </a:r>
                      <a:r>
                        <a:rPr lang="en-US" sz="1200" b="0" dirty="0">
                          <a:effectLst/>
                        </a:rPr>
                        <a:t>Enhancing collaboration between </a:t>
                      </a:r>
                      <a:r>
                        <a:rPr lang="en-US" sz="1200" b="0" dirty="0" err="1">
                          <a:effectLst/>
                        </a:rPr>
                        <a:t>NSBs</a:t>
                      </a:r>
                      <a:r>
                        <a:rPr lang="en-US" sz="1200" b="0" dirty="0">
                          <a:effectLst/>
                        </a:rPr>
                        <a:t> and Academia, Belgrade, Serbia, 8-10 October 2014</a:t>
                      </a:r>
                      <a:endParaRPr lang="en-GB" sz="1200" b="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540385" algn="l"/>
                          <a:tab pos="810260" algn="l"/>
                          <a:tab pos="2700655" algn="l"/>
                          <a:tab pos="457200" algn="l"/>
                        </a:tabLst>
                      </a:pPr>
                      <a:r>
                        <a:rPr lang="en-GB" sz="1200" b="1" dirty="0">
                          <a:effectLst/>
                        </a:rPr>
                        <a:t>Total participants: 17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6040"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Armenia (2), Azerbaijan (2), Belarus (2), Kazakhstan, </a:t>
                      </a:r>
                      <a:r>
                        <a:rPr lang="en-US" sz="1200" b="0" dirty="0" err="1">
                          <a:effectLst/>
                        </a:rPr>
                        <a:t>Kyrgystan</a:t>
                      </a:r>
                      <a:r>
                        <a:rPr lang="en-US" sz="1200" b="0" dirty="0">
                          <a:effectLst/>
                        </a:rPr>
                        <a:t> (2), Moldova (2), Tajikistan (2), Ukraine (2) and Uzbekistan (2)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66989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540385" algn="l"/>
                          <a:tab pos="810260" algn="l"/>
                          <a:tab pos="2700655" algn="l"/>
                          <a:tab pos="457200" algn="l"/>
                        </a:tabLst>
                      </a:pPr>
                      <a:r>
                        <a:rPr lang="en-US" sz="1200" b="0" dirty="0">
                          <a:effectLst/>
                        </a:rPr>
                        <a:t>Good standardization practice: Awareness for </a:t>
                      </a:r>
                      <a:r>
                        <a:rPr lang="en-US" sz="1200" b="0" dirty="0" err="1">
                          <a:effectLst/>
                        </a:rPr>
                        <a:t>NSB</a:t>
                      </a:r>
                      <a:r>
                        <a:rPr lang="en-US" sz="1200" b="0" dirty="0">
                          <a:effectLst/>
                        </a:rPr>
                        <a:t> and their Stakeholders: Regional course on Good Standardization Practice, Vilnius, Lithuania, 6-7 October 2014</a:t>
                      </a:r>
                      <a:endParaRPr lang="en-GB" sz="1200" b="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540385" algn="l"/>
                          <a:tab pos="810260" algn="l"/>
                          <a:tab pos="2700655" algn="l"/>
                          <a:tab pos="457200" algn="l"/>
                        </a:tabLst>
                      </a:pPr>
                      <a:r>
                        <a:rPr lang="en-GB" sz="1200" b="1" dirty="0">
                          <a:effectLst/>
                        </a:rPr>
                        <a:t>Total participants: 7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6040"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Armenia, Azerbaijan, Georgia,</a:t>
                      </a:r>
                      <a:br>
                        <a:rPr lang="en-US" sz="1200" b="0" dirty="0">
                          <a:effectLst/>
                        </a:rPr>
                      </a:br>
                      <a:r>
                        <a:rPr lang="en-US" sz="1200" b="0" dirty="0">
                          <a:effectLst/>
                        </a:rPr>
                        <a:t>Kyrgyzstan, Moldova, Tajikistan Ukraine.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74788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540385" algn="l"/>
                          <a:tab pos="810260" algn="l"/>
                          <a:tab pos="2700655" algn="l"/>
                          <a:tab pos="457200" algn="l"/>
                        </a:tabLst>
                      </a:pPr>
                      <a:r>
                        <a:rPr lang="en-GB" sz="1200" b="0" dirty="0">
                          <a:effectLst/>
                        </a:rPr>
                        <a:t>Marketing and communication on ISO standards for </a:t>
                      </a:r>
                      <a:r>
                        <a:rPr lang="en-GB" sz="1200" b="0" dirty="0" err="1">
                          <a:effectLst/>
                        </a:rPr>
                        <a:t>NSB</a:t>
                      </a:r>
                      <a:endParaRPr lang="en-GB" sz="1200" b="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540385" algn="l"/>
                          <a:tab pos="810260" algn="l"/>
                          <a:tab pos="2700655" algn="l"/>
                          <a:tab pos="457200" algn="l"/>
                        </a:tabLst>
                      </a:pPr>
                      <a:r>
                        <a:rPr lang="en-US" sz="1200" b="0" dirty="0">
                          <a:effectLst/>
                        </a:rPr>
                        <a:t>Regional Marketing and Communication workshop on International Standards, Warsaw, Poland, 8-12 December</a:t>
                      </a:r>
                      <a:endParaRPr lang="en-GB" sz="1200" b="0" dirty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540385" algn="l"/>
                          <a:tab pos="810260" algn="l"/>
                          <a:tab pos="2700655" algn="l"/>
                          <a:tab pos="457200" algn="l"/>
                        </a:tabLst>
                      </a:pPr>
                      <a:r>
                        <a:rPr lang="en-GB" sz="1200" b="1" dirty="0">
                          <a:effectLst/>
                        </a:rPr>
                        <a:t>Total participants: 11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6040"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Armenia </a:t>
                      </a:r>
                      <a:r>
                        <a:rPr lang="en-US" sz="1200" b="0" dirty="0" smtClean="0">
                          <a:effectLst/>
                        </a:rPr>
                        <a:t>(2</a:t>
                      </a:r>
                      <a:r>
                        <a:rPr lang="en-US" sz="1200" b="0" dirty="0">
                          <a:effectLst/>
                        </a:rPr>
                        <a:t>), Azerbaijan </a:t>
                      </a:r>
                      <a:r>
                        <a:rPr lang="en-US" sz="1200" b="0" dirty="0" smtClean="0">
                          <a:effectLst/>
                        </a:rPr>
                        <a:t>(2</a:t>
                      </a:r>
                      <a:r>
                        <a:rPr lang="en-US" sz="1200" b="0" dirty="0">
                          <a:effectLst/>
                        </a:rPr>
                        <a:t>), Georgia, Kazakhstan </a:t>
                      </a:r>
                      <a:r>
                        <a:rPr lang="en-US" sz="1200" b="0" dirty="0" smtClean="0">
                          <a:effectLst/>
                        </a:rPr>
                        <a:t>(2</a:t>
                      </a:r>
                      <a:r>
                        <a:rPr lang="en-US" sz="1200" b="0" dirty="0">
                          <a:effectLst/>
                        </a:rPr>
                        <a:t>), Kyrgyzstan, Moldova, Ukraine </a:t>
                      </a:r>
                      <a:r>
                        <a:rPr lang="en-US" sz="1200" b="0" dirty="0" smtClean="0">
                          <a:effectLst/>
                        </a:rPr>
                        <a:t>(2</a:t>
                      </a:r>
                      <a:r>
                        <a:rPr lang="en-US" sz="1200" b="0" dirty="0">
                          <a:effectLst/>
                        </a:rPr>
                        <a:t>)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557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76" b="7711"/>
          <a:stretch/>
        </p:blipFill>
        <p:spPr>
          <a:xfrm>
            <a:off x="3170522" y="493491"/>
            <a:ext cx="5563478" cy="6232118"/>
          </a:xfrm>
          <a:prstGeom prst="rect">
            <a:avLst/>
          </a:prstGeom>
        </p:spPr>
      </p:pic>
      <p:sp>
        <p:nvSpPr>
          <p:cNvPr id="3" name="Title 3"/>
          <p:cNvSpPr txBox="1">
            <a:spLocks/>
          </p:cNvSpPr>
          <p:nvPr/>
        </p:nvSpPr>
        <p:spPr>
          <a:xfrm>
            <a:off x="481480" y="1062614"/>
            <a:ext cx="6654426" cy="155508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4200" dirty="0"/>
              <a:t>Strategic Directions 2016-2020</a:t>
            </a:r>
          </a:p>
        </p:txBody>
      </p:sp>
    </p:spTree>
    <p:extLst>
      <p:ext uri="{BB962C8B-B14F-4D97-AF65-F5344CB8AC3E}">
        <p14:creationId xmlns:p14="http://schemas.microsoft.com/office/powerpoint/2010/main" val="121885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750" y="70338"/>
            <a:ext cx="6610434" cy="673239"/>
          </a:xfrm>
        </p:spPr>
        <p:txBody>
          <a:bodyPr>
            <a:noAutofit/>
          </a:bodyPr>
          <a:lstStyle/>
          <a:p>
            <a:pPr algn="l"/>
            <a:r>
              <a:rPr lang="en-US" dirty="0" smtClean="0"/>
              <a:t>Global challenges and ISO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47579" y="1034982"/>
            <a:ext cx="8645696" cy="5134706"/>
          </a:xfrm>
          <a:noFill/>
        </p:spPr>
        <p:txBody>
          <a:bodyPr>
            <a:noAutofit/>
          </a:bodyPr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b="1" dirty="0"/>
              <a:t>There are many global </a:t>
            </a:r>
            <a:r>
              <a:rPr lang="en-US" sz="2400" b="1" dirty="0" smtClean="0"/>
              <a:t>challenges </a:t>
            </a:r>
            <a:r>
              <a:rPr lang="en-US" sz="2400" b="1" dirty="0"/>
              <a:t>facing </a:t>
            </a:r>
            <a:r>
              <a:rPr lang="en-US" sz="2400" b="1" dirty="0" smtClean="0"/>
              <a:t>leaders today :</a:t>
            </a:r>
          </a:p>
          <a:p>
            <a:pPr marL="857250" lvl="1" indent="-457200"/>
            <a:r>
              <a:rPr lang="en-US" sz="2400" dirty="0" smtClean="0"/>
              <a:t>Environment</a:t>
            </a:r>
          </a:p>
          <a:p>
            <a:pPr marL="857250" lvl="1" indent="-457200"/>
            <a:r>
              <a:rPr lang="en-US" sz="2400" dirty="0" smtClean="0"/>
              <a:t>Global warming</a:t>
            </a:r>
          </a:p>
          <a:p>
            <a:pPr marL="857250" lvl="1" indent="-457200"/>
            <a:r>
              <a:rPr lang="en-US" sz="2400" dirty="0" smtClean="0"/>
              <a:t>Scarcity of resources </a:t>
            </a:r>
            <a:endParaRPr lang="en-US" sz="2400" dirty="0"/>
          </a:p>
          <a:p>
            <a:pPr marL="857250" lvl="1" indent="-457200"/>
            <a:r>
              <a:rPr lang="en-US" sz="2400" dirty="0"/>
              <a:t>Emerging economies and shift in economic global power</a:t>
            </a:r>
          </a:p>
          <a:p>
            <a:pPr marL="857250" lvl="1" indent="-457200"/>
            <a:r>
              <a:rPr lang="en-US" sz="2400" dirty="0" smtClean="0"/>
              <a:t>Urbanization</a:t>
            </a:r>
            <a:endParaRPr lang="en-US" sz="2400" dirty="0"/>
          </a:p>
          <a:p>
            <a:pPr marL="857250" lvl="1" indent="-457200"/>
            <a:r>
              <a:rPr lang="en-US" sz="2400" dirty="0"/>
              <a:t>The rise of the digital </a:t>
            </a:r>
            <a:r>
              <a:rPr lang="en-US" sz="2400" dirty="0" smtClean="0"/>
              <a:t>consumer</a:t>
            </a:r>
          </a:p>
          <a:p>
            <a:pPr marL="857250" lvl="1" indent="-457200"/>
            <a:endParaRPr lang="en-US" sz="2400" dirty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2400" dirty="0" smtClean="0"/>
              <a:t>ISO </a:t>
            </a:r>
            <a:r>
              <a:rPr lang="en-GB" sz="2400" dirty="0"/>
              <a:t>has established </a:t>
            </a:r>
            <a:r>
              <a:rPr lang="en-GB" sz="2400" dirty="0" smtClean="0"/>
              <a:t>new </a:t>
            </a:r>
            <a:r>
              <a:rPr lang="en-GB" sz="2400" dirty="0"/>
              <a:t>technical groups over the last 5 years in response to global </a:t>
            </a:r>
            <a:r>
              <a:rPr lang="en-GB" sz="2400" dirty="0" smtClean="0"/>
              <a:t>issues.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7498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3521468" y="1058481"/>
            <a:ext cx="5166952" cy="6465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446087" lvl="1" defTabSz="914400" eaLnBrk="0" fontAlgn="auto" hangingPunct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</a:pPr>
            <a:r>
              <a:rPr lang="en-NZ" sz="1400" b="1" dirty="0">
                <a:solidFill>
                  <a:prstClr val="black"/>
                </a:solidFill>
                <a:latin typeface="Calibri"/>
                <a:ea typeface="ＭＳ Ｐゴシック" pitchFamily="-105" charset="-128"/>
              </a:rPr>
              <a:t>		</a:t>
            </a:r>
            <a:r>
              <a:rPr lang="en-NZ" sz="1200" b="1" u="sng" dirty="0" smtClean="0">
                <a:solidFill>
                  <a:srgbClr val="06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2012</a:t>
            </a:r>
            <a:endParaRPr lang="en-NZ" sz="1200" b="1" u="sng" dirty="0">
              <a:solidFill>
                <a:srgbClr val="06060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60587" lvl="4" indent="-342900" defTabSz="914400" eaLnBrk="0" fontAlgn="auto" hangingPunct="0">
              <a:lnSpc>
                <a:spcPct val="75000"/>
              </a:lnSpc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−"/>
            </a:pPr>
            <a:r>
              <a:rPr lang="en-US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Railway applications</a:t>
            </a:r>
            <a:endParaRPr lang="en-NZ" sz="1200" b="1" dirty="0" smtClean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2160587" lvl="4" indent="-342900" defTabSz="914400" eaLnBrk="0" fontAlgn="auto" hangingPunct="0">
              <a:lnSpc>
                <a:spcPct val="75000"/>
              </a:lnSpc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−"/>
            </a:pPr>
            <a:r>
              <a:rPr lang="en-US" sz="1200" b="1" dirty="0" smtClean="0">
                <a:solidFill>
                  <a:srgbClr val="9BBB59">
                    <a:lumMod val="75000"/>
                  </a:srgbClr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Sustainable development in communities</a:t>
            </a:r>
          </a:p>
          <a:p>
            <a:pPr marL="2160587" lvl="4" indent="-342900" defTabSz="914400" eaLnBrk="0" fontAlgn="auto" hangingPunct="0">
              <a:lnSpc>
                <a:spcPct val="75000"/>
              </a:lnSpc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−"/>
            </a:pPr>
            <a:r>
              <a:rPr lang="en-US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Plastics and rubber machines</a:t>
            </a:r>
          </a:p>
          <a:p>
            <a:pPr marL="2160587" lvl="4" indent="-342900" defTabSz="914400" eaLnBrk="0" fontAlgn="auto" hangingPunct="0">
              <a:lnSpc>
                <a:spcPct val="75000"/>
              </a:lnSpc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−"/>
            </a:pPr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Compliance programs</a:t>
            </a:r>
          </a:p>
          <a:p>
            <a:pPr marL="2160587" lvl="4" indent="-342900" defTabSz="914400" eaLnBrk="0" fontAlgn="auto" hangingPunct="0">
              <a:lnSpc>
                <a:spcPct val="75000"/>
              </a:lnSpc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−"/>
            </a:pPr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Forensic sciences</a:t>
            </a:r>
          </a:p>
          <a:p>
            <a:pPr marL="2160587" lvl="4" indent="-342900" defTabSz="914400" eaLnBrk="0" fontAlgn="auto" hangingPunct="0">
              <a:lnSpc>
                <a:spcPct val="75000"/>
              </a:lnSpc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−"/>
            </a:pPr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Customer contact </a:t>
            </a:r>
            <a:r>
              <a:rPr lang="en-US" sz="1200" b="1" dirty="0" err="1" smtClean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centres</a:t>
            </a:r>
            <a:endParaRPr lang="en-US" sz="1200" b="1" dirty="0" smtClean="0">
              <a:solidFill>
                <a:srgbClr val="FF000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2160587" lvl="4" indent="-342900" defTabSz="914400" eaLnBrk="0" fontAlgn="auto" hangingPunct="0">
              <a:lnSpc>
                <a:spcPct val="75000"/>
              </a:lnSpc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−"/>
            </a:pPr>
            <a:r>
              <a:rPr lang="en-US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Light and lighting</a:t>
            </a:r>
          </a:p>
          <a:p>
            <a:pPr marL="446087" lvl="1" defTabSz="914400" eaLnBrk="0" fontAlgn="auto" hangingPunct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</a:pPr>
            <a:endParaRPr lang="en-NZ" sz="1400" b="1" u="sng" dirty="0" smtClean="0">
              <a:solidFill>
                <a:prstClr val="black"/>
              </a:solidFill>
              <a:latin typeface="Calibri"/>
              <a:ea typeface="ＭＳ Ｐゴシック" pitchFamily="-105" charset="-128"/>
              <a:cs typeface="Arial" panose="020B0604020202020204" pitchFamily="34" charset="0"/>
            </a:endParaRPr>
          </a:p>
          <a:p>
            <a:pPr marL="446087" lvl="1" defTabSz="914400" eaLnBrk="0" fontAlgn="auto" hangingPunct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</a:pPr>
            <a:r>
              <a:rPr lang="en-NZ" sz="1200" b="1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		</a:t>
            </a:r>
            <a:r>
              <a:rPr lang="en-NZ" sz="1200" b="1" u="sng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2014</a:t>
            </a:r>
            <a:endParaRPr lang="en-US" sz="1200" b="1" dirty="0" smtClean="0">
              <a:solidFill>
                <a:srgbClr val="FF000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2160587" lvl="4" indent="-342900" defTabSz="914400" eaLnBrk="0" fontAlgn="auto" hangingPunct="0">
              <a:lnSpc>
                <a:spcPct val="75000"/>
              </a:lnSpc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−"/>
            </a:pPr>
            <a:r>
              <a:rPr lang="en-GB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Brand evaluation</a:t>
            </a:r>
          </a:p>
          <a:p>
            <a:pPr marL="2160587" lvl="4" indent="-342900" defTabSz="914400" eaLnBrk="0" fontAlgn="auto" hangingPunct="0">
              <a:lnSpc>
                <a:spcPct val="75000"/>
              </a:lnSpc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−"/>
            </a:pPr>
            <a:r>
              <a:rPr lang="en-GB" sz="1200" b="1" dirty="0" smtClean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Online reputation</a:t>
            </a:r>
          </a:p>
          <a:p>
            <a:pPr marL="2160587" lvl="4" indent="-342900" defTabSz="914400" eaLnBrk="0" fontAlgn="auto" hangingPunct="0">
              <a:lnSpc>
                <a:spcPct val="75000"/>
              </a:lnSpc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−"/>
            </a:pPr>
            <a:r>
              <a:rPr lang="en-GB" sz="1200" b="1" dirty="0" smtClean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Domestic gas cooking appliances</a:t>
            </a:r>
          </a:p>
          <a:p>
            <a:pPr marL="2160587" lvl="4" indent="-342900" defTabSz="914400" eaLnBrk="0" fontAlgn="auto" hangingPunct="0">
              <a:lnSpc>
                <a:spcPct val="75000"/>
              </a:lnSpc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−"/>
            </a:pPr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Security</a:t>
            </a:r>
            <a:r>
              <a:rPr lang="en-US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 </a:t>
            </a:r>
          </a:p>
          <a:p>
            <a:pPr marL="2160587" lvl="4" indent="-342900" defTabSz="914400" eaLnBrk="0" fontAlgn="auto" hangingPunct="0">
              <a:lnSpc>
                <a:spcPct val="75000"/>
              </a:lnSpc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−"/>
            </a:pPr>
            <a:r>
              <a:rPr lang="en-US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Feed machinery</a:t>
            </a:r>
          </a:p>
          <a:p>
            <a:pPr marL="903287" lvl="2" defTabSz="914400" eaLnBrk="0" fontAlgn="auto" hangingPunct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</a:pPr>
            <a:endParaRPr lang="en-US" sz="1400" b="1" dirty="0">
              <a:solidFill>
                <a:srgbClr val="9BBB59">
                  <a:lumMod val="75000"/>
                </a:srgbClr>
              </a:solidFill>
              <a:latin typeface="Calibri"/>
              <a:ea typeface="ＭＳ Ｐゴシック" pitchFamily="-105" charset="-128"/>
            </a:endParaRPr>
          </a:p>
          <a:p>
            <a:pPr marL="446087" lvl="1" defTabSz="914400" eaLnBrk="0" fontAlgn="auto" hangingPunct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</a:pPr>
            <a:r>
              <a:rPr lang="en-NZ" sz="1200" b="1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		</a:t>
            </a:r>
            <a:r>
              <a:rPr lang="en-NZ" sz="1200" b="1" u="sng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2015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2160587" lvl="4" indent="-342900" defTabSz="914400" eaLnBrk="0" fontAlgn="auto" hangingPunct="0">
              <a:lnSpc>
                <a:spcPct val="75000"/>
              </a:lnSpc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−"/>
            </a:pPr>
            <a:r>
              <a:rPr lang="en-GB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Guidance on unit pricing</a:t>
            </a:r>
          </a:p>
          <a:p>
            <a:pPr marL="2160587" lvl="4" indent="-342900" defTabSz="914400" eaLnBrk="0" fontAlgn="auto" hangingPunct="0">
              <a:lnSpc>
                <a:spcPct val="75000"/>
              </a:lnSpc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−"/>
            </a:pPr>
            <a:r>
              <a:rPr lang="en-GB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Audit data collection</a:t>
            </a:r>
            <a:endParaRPr lang="en-GB" sz="1200" b="1" dirty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903287" lvl="2" defTabSz="914400" eaLnBrk="0" fontAlgn="auto" hangingPunct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</a:pPr>
            <a:endParaRPr lang="en-US" sz="1400" b="1" dirty="0" smtClean="0">
              <a:solidFill>
                <a:srgbClr val="9BBB59">
                  <a:lumMod val="75000"/>
                </a:srgbClr>
              </a:solidFill>
              <a:latin typeface="Calibri"/>
              <a:ea typeface="ＭＳ Ｐゴシック" pitchFamily="-105" charset="-128"/>
            </a:endParaRP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-379736" y="992821"/>
            <a:ext cx="4975176" cy="6460135"/>
          </a:xfrm>
          <a:prstGeom prst="rect">
            <a:avLst/>
          </a:prstGeom>
        </p:spPr>
        <p:txBody>
          <a:bodyPr>
            <a:noAutofit/>
          </a:bodyPr>
          <a:lstStyle/>
          <a:p>
            <a:pPr marL="446087" lvl="1" indent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  <a:tabLst>
                <a:tab pos="893763" algn="l"/>
              </a:tabLst>
            </a:pPr>
            <a:r>
              <a:rPr lang="en-NZ" sz="1400" b="1" dirty="0" smtClean="0">
                <a:latin typeface="+mj-lt"/>
              </a:rPr>
              <a:t>	</a:t>
            </a:r>
            <a:r>
              <a:rPr lang="en-NZ" sz="1150" b="1" u="sng" dirty="0" smtClean="0">
                <a:solidFill>
                  <a:srgbClr val="06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2011</a:t>
            </a:r>
            <a:endParaRPr lang="en-NZ" sz="1150" b="1" u="sng" dirty="0">
              <a:solidFill>
                <a:srgbClr val="06060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46187" lvl="2" indent="-342900" eaLnBrk="0" hangingPunct="0">
              <a:lnSpc>
                <a:spcPct val="75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en-NZ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Project, programme &amp; portfolio mgt</a:t>
            </a:r>
          </a:p>
          <a:p>
            <a:pPr marL="1246187" lvl="2" indent="-342900" eaLnBrk="0" hangingPunct="0">
              <a:lnSpc>
                <a:spcPct val="75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en-NZ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Additive manufacturing</a:t>
            </a:r>
          </a:p>
          <a:p>
            <a:pPr marL="1246187" lvl="2" indent="-342900" eaLnBrk="0" hangingPunct="0">
              <a:lnSpc>
                <a:spcPct val="75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en-NZ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Facilities management</a:t>
            </a:r>
          </a:p>
          <a:p>
            <a:pPr marL="1246187" lvl="2" indent="-342900" eaLnBrk="0" hangingPunct="0">
              <a:lnSpc>
                <a:spcPct val="75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en-NZ" sz="115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Outsourcing</a:t>
            </a:r>
          </a:p>
          <a:p>
            <a:pPr marL="1246187" lvl="2" indent="-342900" eaLnBrk="0" hangingPunct="0">
              <a:lnSpc>
                <a:spcPct val="75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en-NZ" sz="115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Risk management</a:t>
            </a:r>
          </a:p>
          <a:p>
            <a:pPr marL="1246187" lvl="2" indent="-342900" eaLnBrk="0" hangingPunct="0">
              <a:lnSpc>
                <a:spcPct val="75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en-NZ" sz="115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Bionics</a:t>
            </a:r>
          </a:p>
          <a:p>
            <a:pPr marL="1246187" lvl="2" indent="-342900" eaLnBrk="0" hangingPunct="0">
              <a:lnSpc>
                <a:spcPct val="75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en-NZ" sz="115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Fireworks</a:t>
            </a:r>
          </a:p>
          <a:p>
            <a:pPr marL="1246187" lvl="2" indent="-342900" eaLnBrk="0" hangingPunct="0">
              <a:lnSpc>
                <a:spcPct val="75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en-NZ" sz="1150" b="1" dirty="0">
                <a:solidFill>
                  <a:srgbClr val="9BBB59">
                    <a:lumMod val="75000"/>
                  </a:srgbClr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Coal bed methane</a:t>
            </a:r>
          </a:p>
          <a:p>
            <a:pPr marL="1246187" lvl="2" indent="-342900" eaLnBrk="0" hangingPunct="0">
              <a:lnSpc>
                <a:spcPct val="75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en-NZ" sz="1150" b="1" dirty="0">
                <a:solidFill>
                  <a:srgbClr val="9BBB59">
                    <a:lumMod val="75000"/>
                  </a:srgbClr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Carbon capture and storage</a:t>
            </a:r>
          </a:p>
          <a:p>
            <a:pPr marL="446087" lvl="1" eaLnBrk="0" hangingPunct="0">
              <a:lnSpc>
                <a:spcPct val="90000"/>
              </a:lnSpc>
              <a:spcBef>
                <a:spcPts val="300"/>
              </a:spcBef>
            </a:pPr>
            <a:r>
              <a:rPr lang="en-NZ" sz="1150" b="1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	</a:t>
            </a:r>
            <a:r>
              <a:rPr lang="en-NZ" sz="1150" b="1" u="sng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2013</a:t>
            </a:r>
            <a:endParaRPr lang="en-NZ" sz="1150" b="1" u="sng" dirty="0">
              <a:solidFill>
                <a:prstClr val="black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246187" lvl="2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en-GB" sz="1150" b="1" dirty="0">
                <a:solidFill>
                  <a:srgbClr val="9BBB59">
                    <a:lumMod val="75000"/>
                  </a:srgbClr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Sludge recovery, recycling, treatment and disposal</a:t>
            </a:r>
          </a:p>
          <a:p>
            <a:pPr marL="1246187" lvl="2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en-US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Biotechnology</a:t>
            </a:r>
          </a:p>
          <a:p>
            <a:pPr marL="1246187" lvl="2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en-US" sz="115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Sustainable purchasing</a:t>
            </a:r>
          </a:p>
          <a:p>
            <a:pPr marL="1246187" lvl="2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en-US" sz="115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Anti-bribery management system – Requirements</a:t>
            </a:r>
          </a:p>
          <a:p>
            <a:pPr marL="1246187" lvl="2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en-GB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Innovation process: interaction, tools and methods</a:t>
            </a:r>
          </a:p>
          <a:p>
            <a:pPr marL="1246187" lvl="2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en-GB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Management consultancy</a:t>
            </a:r>
          </a:p>
          <a:p>
            <a:pPr marL="1246187" lvl="2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en-GB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Fine bubble technology</a:t>
            </a:r>
          </a:p>
          <a:p>
            <a:pPr marL="1246187" lvl="2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en-GB" sz="1150" b="1" dirty="0">
                <a:solidFill>
                  <a:srgbClr val="9BBB59">
                    <a:lumMod val="75000"/>
                  </a:srgbClr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Water re-use</a:t>
            </a:r>
          </a:p>
          <a:p>
            <a:pPr marL="1246187" lvl="2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en-GB" sz="115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Occupational Health &amp; Safety MS requirements </a:t>
            </a:r>
          </a:p>
          <a:p>
            <a:pPr marL="1246187" lvl="2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en-GB" sz="115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Clean </a:t>
            </a:r>
            <a:r>
              <a:rPr lang="en-GB" sz="1150" b="1" dirty="0" err="1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cookstoves</a:t>
            </a:r>
            <a:r>
              <a:rPr lang="en-GB" sz="115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 and cooking solutions</a:t>
            </a:r>
          </a:p>
          <a:p>
            <a:pPr marL="1246187" lvl="2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en-GB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Collaborative  business relationship management – Framework</a:t>
            </a:r>
          </a:p>
          <a:p>
            <a:pPr marL="1246187" lvl="2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en-GB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Chain of Custody of Forest Based Products – Requirements</a:t>
            </a:r>
            <a:endParaRPr lang="en-US" sz="1150" b="1" dirty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246187" lvl="2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en-US" sz="115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Educational organizations management systems - Requirements with guidance for use</a:t>
            </a:r>
          </a:p>
          <a:p>
            <a:pPr marL="617537" lvl="2" indent="0" defTabSz="914400" eaLnBrk="0" fontAlgn="auto" hangingPunct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None/>
            </a:pPr>
            <a:endParaRPr lang="en-NZ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17537" lvl="2" indent="0" defTabSz="914400" eaLnBrk="0" fontAlgn="auto" hangingPunct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-NZ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NZ" sz="1200" b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06353" y="-98498"/>
            <a:ext cx="8327115" cy="719137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en-GB" sz="3400" b="1" dirty="0" smtClean="0">
                <a:solidFill>
                  <a:srgbClr val="002060"/>
                </a:solidFill>
                <a:latin typeface="Arial"/>
                <a:ea typeface="Arial"/>
                <a:cs typeface="Arial"/>
              </a:rPr>
              <a:t>   </a:t>
            </a:r>
            <a:r>
              <a:rPr lang="en-GB" sz="3400" b="1" dirty="0">
                <a:latin typeface="Arial" panose="020B0604020202020204" pitchFamily="34" charset="0"/>
                <a:ea typeface="+mn-ea"/>
                <a:cs typeface="+mn-cs"/>
              </a:rPr>
              <a:t>Breadth of ISO’s work in recent years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7838" y="5767344"/>
            <a:ext cx="1874641" cy="102445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002368" y="5455608"/>
            <a:ext cx="342667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200" i="1" dirty="0" smtClean="0">
                <a:solidFill>
                  <a:prstClr val="black"/>
                </a:solidFill>
                <a:latin typeface="Calibri"/>
                <a:ea typeface="ＭＳ Ｐゴシック" pitchFamily="-105" charset="-128"/>
              </a:rPr>
              <a:t>New ISO groups touching upon</a:t>
            </a:r>
          </a:p>
          <a:p>
            <a:pPr marL="36000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solidFill>
                  <a:prstClr val="black"/>
                </a:solidFill>
                <a:latin typeface="Calibri"/>
                <a:ea typeface="ＭＳ Ｐゴシック" pitchFamily="-105" charset="-128"/>
              </a:rPr>
              <a:t>s</a:t>
            </a:r>
            <a:r>
              <a:rPr lang="en-US" sz="1200" i="1" dirty="0" smtClean="0">
                <a:solidFill>
                  <a:prstClr val="black"/>
                </a:solidFill>
                <a:latin typeface="Calibri"/>
                <a:ea typeface="ＭＳ Ｐゴシック" pitchFamily="-105" charset="-128"/>
              </a:rPr>
              <a:t>ustainability pillars of:</a:t>
            </a:r>
          </a:p>
          <a:p>
            <a:pPr marL="36000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9BBB59">
                    <a:lumMod val="75000"/>
                  </a:srgbClr>
                </a:solidFill>
                <a:latin typeface="Calibri"/>
                <a:ea typeface="ＭＳ Ｐゴシック" pitchFamily="-105" charset="-128"/>
              </a:rPr>
              <a:t>Environment</a:t>
            </a:r>
            <a:endParaRPr lang="en-US" b="1" dirty="0">
              <a:solidFill>
                <a:srgbClr val="9BBB59">
                  <a:lumMod val="75000"/>
                </a:srgbClr>
              </a:solidFill>
              <a:latin typeface="Calibri"/>
              <a:ea typeface="ＭＳ Ｐゴシック" pitchFamily="-105" charset="-128"/>
            </a:endParaRPr>
          </a:p>
          <a:p>
            <a:pPr marL="36000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124A78"/>
                </a:solidFill>
                <a:latin typeface="Calibri"/>
                <a:ea typeface="ＭＳ Ｐゴシック" pitchFamily="-105" charset="-128"/>
              </a:rPr>
              <a:t>Economic</a:t>
            </a:r>
          </a:p>
          <a:p>
            <a:pPr marL="36000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FF0000"/>
                </a:solidFill>
                <a:latin typeface="Calibri"/>
                <a:ea typeface="ＭＳ Ｐゴシック" pitchFamily="-105" charset="-128"/>
              </a:rPr>
              <a:t>Societal</a:t>
            </a:r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397940" y="648176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fr-CH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fr-CH" sz="1050" dirty="0" smtClean="0">
                <a:solidFill>
                  <a:srgbClr val="FFFFFF">
                    <a:lumMod val="65000"/>
                  </a:srgbClr>
                </a:solidFill>
                <a:latin typeface="Arial" pitchFamily="34" charset="0"/>
                <a:cs typeface="Arial" pitchFamily="34" charset="0"/>
              </a:rPr>
              <a:t>Page </a:t>
            </a:r>
            <a:fld id="{7BA3E478-EDFB-4CAE-85EA-2CF1258A1825}" type="slidenum">
              <a:rPr lang="fr-CH" sz="1050" smtClean="0">
                <a:solidFill>
                  <a:srgbClr val="FFFFFF">
                    <a:lumMod val="65000"/>
                  </a:srgbClr>
                </a:solidFill>
                <a:latin typeface="Arial" pitchFamily="34" charset="0"/>
                <a:cs typeface="Arial" pitchFamily="34" charset="0"/>
              </a:rPr>
              <a:t>8</a:t>
            </a:fld>
            <a:endParaRPr lang="fr-CH" sz="1050" dirty="0">
              <a:solidFill>
                <a:srgbClr val="FFFFFF">
                  <a:lumMod val="6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90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07805" y="0"/>
            <a:ext cx="6759572" cy="719137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en-GB" sz="3400" b="1" dirty="0" smtClean="0">
                <a:latin typeface="Arial"/>
                <a:ea typeface="Arial"/>
                <a:cs typeface="Arial"/>
              </a:rPr>
              <a:t> </a:t>
            </a:r>
            <a:r>
              <a:rPr lang="en-GB" sz="3400" dirty="0">
                <a:ea typeface="Arial"/>
                <a:cs typeface="Arial"/>
              </a:rPr>
              <a:t>38</a:t>
            </a:r>
            <a:r>
              <a:rPr lang="en-GB" sz="3400" baseline="30000" dirty="0">
                <a:ea typeface="Arial"/>
                <a:cs typeface="Arial"/>
              </a:rPr>
              <a:t>th</a:t>
            </a:r>
            <a:r>
              <a:rPr lang="en-GB" sz="3400" dirty="0">
                <a:ea typeface="Arial"/>
                <a:cs typeface="Arial"/>
              </a:rPr>
              <a:t> ISO General </a:t>
            </a:r>
            <a:r>
              <a:rPr lang="en-GB" sz="3400" b="1" dirty="0" smtClean="0">
                <a:latin typeface="Arial"/>
                <a:ea typeface="Arial"/>
                <a:cs typeface="Arial"/>
              </a:rPr>
              <a:t>Assembly </a:t>
            </a:r>
            <a:endParaRPr lang="en-GB" sz="3400" b="1" dirty="0"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397940" y="648176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fr-CH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fr-CH" sz="1050" dirty="0" smtClean="0">
                <a:solidFill>
                  <a:srgbClr val="FFFFFF">
                    <a:lumMod val="65000"/>
                  </a:srgbClr>
                </a:solidFill>
                <a:latin typeface="Arial" pitchFamily="34" charset="0"/>
                <a:cs typeface="Arial" pitchFamily="34" charset="0"/>
              </a:rPr>
              <a:t>Page </a:t>
            </a:r>
            <a:fld id="{7BA3E478-EDFB-4CAE-85EA-2CF1258A1825}" type="slidenum">
              <a:rPr lang="fr-CH" sz="1050" smtClean="0">
                <a:solidFill>
                  <a:srgbClr val="FFFFFF">
                    <a:lumMod val="65000"/>
                  </a:srgbClr>
                </a:solidFill>
                <a:latin typeface="Arial" pitchFamily="34" charset="0"/>
                <a:cs typeface="Arial" pitchFamily="34" charset="0"/>
              </a:rPr>
              <a:t>9</a:t>
            </a:fld>
            <a:endParaRPr lang="fr-CH" sz="1050" dirty="0">
              <a:solidFill>
                <a:srgbClr val="FFFFFF">
                  <a:lumMod val="6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7940" y="1245995"/>
            <a:ext cx="843456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2800" dirty="0"/>
              <a:t>38th ISO General Assembly </a:t>
            </a:r>
            <a:r>
              <a:rPr lang="en-GB" sz="2800" dirty="0" smtClean="0"/>
              <a:t>takes place in </a:t>
            </a:r>
            <a:r>
              <a:rPr lang="en-GB" sz="2800" dirty="0"/>
              <a:t>Seoul, Republic of Korea, 16-18 September 2015.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2800" dirty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800" dirty="0" smtClean="0"/>
              <a:t>Registration is open and </a:t>
            </a:r>
            <a:r>
              <a:rPr lang="en-GB" sz="2800" dirty="0" smtClean="0"/>
              <a:t>all </a:t>
            </a:r>
            <a:r>
              <a:rPr lang="en-GB" sz="2800" dirty="0"/>
              <a:t>delegates are requested to register online by </a:t>
            </a:r>
            <a:r>
              <a:rPr lang="en-GB" sz="2800" b="1" dirty="0"/>
              <a:t>31 July 2015.</a:t>
            </a:r>
            <a:endParaRPr lang="en-US" sz="2800" b="1" dirty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2800" dirty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2800" dirty="0" smtClean="0"/>
              <a:t>Information</a:t>
            </a:r>
            <a:r>
              <a:rPr lang="en-GB" sz="2800" dirty="0"/>
              <a:t>, including registration to the ISO week in Seoul, can be found on the official website of the </a:t>
            </a:r>
            <a:r>
              <a:rPr lang="en-GB" sz="2800" dirty="0" smtClean="0"/>
              <a:t>event:</a:t>
            </a:r>
          </a:p>
          <a:p>
            <a:pPr algn="ctr">
              <a:buClr>
                <a:srgbClr val="FF0000"/>
              </a:buClr>
            </a:pPr>
            <a:r>
              <a:rPr lang="ru-RU" sz="2800" b="1" dirty="0" err="1" smtClean="0">
                <a:solidFill>
                  <a:srgbClr val="FF0000"/>
                </a:solidFill>
              </a:rPr>
              <a:t>www.iso2015.org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73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 ISO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ogo and line (best for main title slide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mall logo no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Blank (no logo or line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SO Sans Images 13">
    <a:dk1>
      <a:srgbClr val="3C3C3C"/>
    </a:dk1>
    <a:lt1>
      <a:srgbClr val="FFFFFF"/>
    </a:lt1>
    <a:dk2>
      <a:srgbClr val="3C3C3C"/>
    </a:dk2>
    <a:lt2>
      <a:srgbClr val="808080"/>
    </a:lt2>
    <a:accent1>
      <a:srgbClr val="4F7DB2"/>
    </a:accent1>
    <a:accent2>
      <a:srgbClr val="3366FF"/>
    </a:accent2>
    <a:accent3>
      <a:srgbClr val="FFFFFF"/>
    </a:accent3>
    <a:accent4>
      <a:srgbClr val="323232"/>
    </a:accent4>
    <a:accent5>
      <a:srgbClr val="B2BFD5"/>
    </a:accent5>
    <a:accent6>
      <a:srgbClr val="2D5CE7"/>
    </a:accent6>
    <a:hlink>
      <a:srgbClr val="CCCC00"/>
    </a:hlink>
    <a:folHlink>
      <a:srgbClr val="FF505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New ISO Template</Template>
  <TotalTime>583</TotalTime>
  <Words>846</Words>
  <Application>Microsoft Office PowerPoint</Application>
  <PresentationFormat>On-screen Show (4:3)</PresentationFormat>
  <Paragraphs>225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25" baseType="lpstr">
      <vt:lpstr>ＭＳ Ｐゴシック</vt:lpstr>
      <vt:lpstr>ＭＳ Ｐゴシック</vt:lpstr>
      <vt:lpstr>Arial</vt:lpstr>
      <vt:lpstr>Calibri</vt:lpstr>
      <vt:lpstr>Helvetica</vt:lpstr>
      <vt:lpstr>MetaPro-Book</vt:lpstr>
      <vt:lpstr>Times New Roman</vt:lpstr>
      <vt:lpstr>Wingdings</vt:lpstr>
      <vt:lpstr>New ISO Template</vt:lpstr>
      <vt:lpstr>Logo and line (best for main title slide)</vt:lpstr>
      <vt:lpstr>Small logo no line</vt:lpstr>
      <vt:lpstr>Blank (no logo or line)</vt:lpstr>
      <vt:lpstr>Updated – ISO 2014 activites</vt:lpstr>
      <vt:lpstr>Agenda</vt:lpstr>
      <vt:lpstr>PowerPoint Presentation</vt:lpstr>
      <vt:lpstr>EASC &amp; ISO </vt:lpstr>
      <vt:lpstr>ISO sponsorship &amp; training programmes</vt:lpstr>
      <vt:lpstr>PowerPoint Presentation</vt:lpstr>
      <vt:lpstr>Global challenges and ISO</vt:lpstr>
      <vt:lpstr>   Breadth of ISO’s work in recent years</vt:lpstr>
      <vt:lpstr> 38th ISO General Assembly </vt:lpstr>
      <vt:lpstr>PowerPoint Presentation</vt:lpstr>
      <vt:lpstr>Conclusions</vt:lpstr>
      <vt:lpstr>Thank you for your attention !</vt:lpstr>
      <vt:lpstr>PowerPoint Presentation</vt:lpstr>
    </vt:vector>
  </TitlesOfParts>
  <Company>ISO Central Secretariat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on ISO activities</dc:title>
  <dc:creator>Stefan MARINKOVIC</dc:creator>
  <cp:lastModifiedBy>Anna KOROLEVA</cp:lastModifiedBy>
  <cp:revision>90</cp:revision>
  <cp:lastPrinted>2015-05-08T13:15:02Z</cp:lastPrinted>
  <dcterms:created xsi:type="dcterms:W3CDTF">2015-04-17T12:54:12Z</dcterms:created>
  <dcterms:modified xsi:type="dcterms:W3CDTF">2015-06-08T14:12:56Z</dcterms:modified>
</cp:coreProperties>
</file>